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41"/>
  </p:notesMasterIdLst>
  <p:sldIdLst>
    <p:sldId id="1391" r:id="rId2"/>
    <p:sldId id="1316" r:id="rId3"/>
    <p:sldId id="848" r:id="rId4"/>
    <p:sldId id="1402" r:id="rId5"/>
    <p:sldId id="1403" r:id="rId6"/>
    <p:sldId id="1404" r:id="rId7"/>
    <p:sldId id="1415" r:id="rId8"/>
    <p:sldId id="1406" r:id="rId9"/>
    <p:sldId id="1405" r:id="rId10"/>
    <p:sldId id="1407" r:id="rId11"/>
    <p:sldId id="1216" r:id="rId12"/>
    <p:sldId id="1339" r:id="rId13"/>
    <p:sldId id="1148" r:id="rId14"/>
    <p:sldId id="1328" r:id="rId15"/>
    <p:sldId id="1330" r:id="rId16"/>
    <p:sldId id="1342" r:id="rId17"/>
    <p:sldId id="1410" r:id="rId18"/>
    <p:sldId id="1246" r:id="rId19"/>
    <p:sldId id="1311" r:id="rId20"/>
    <p:sldId id="1344" r:id="rId21"/>
    <p:sldId id="1408" r:id="rId22"/>
    <p:sldId id="1409" r:id="rId23"/>
    <p:sldId id="1399" r:id="rId24"/>
    <p:sldId id="1400" r:id="rId25"/>
    <p:sldId id="1357" r:id="rId26"/>
    <p:sldId id="1358" r:id="rId27"/>
    <p:sldId id="1360" r:id="rId28"/>
    <p:sldId id="1412" r:id="rId29"/>
    <p:sldId id="1413" r:id="rId30"/>
    <p:sldId id="1394" r:id="rId31"/>
    <p:sldId id="1396" r:id="rId32"/>
    <p:sldId id="1411" r:id="rId33"/>
    <p:sldId id="1076" r:id="rId34"/>
    <p:sldId id="1084" r:id="rId35"/>
    <p:sldId id="1077" r:id="rId36"/>
    <p:sldId id="1143" r:id="rId37"/>
    <p:sldId id="1392" r:id="rId38"/>
    <p:sldId id="1393" r:id="rId39"/>
    <p:sldId id="1416" r:id="rId40"/>
  </p:sldIdLst>
  <p:sldSz cx="9906000" cy="6858000" type="A4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47E450A-85E3-4AF8-8FAA-D63A32BCC855}">
          <p14:sldIdLst>
            <p14:sldId id="1391"/>
            <p14:sldId id="1316"/>
            <p14:sldId id="848"/>
            <p14:sldId id="1402"/>
            <p14:sldId id="1403"/>
            <p14:sldId id="1404"/>
            <p14:sldId id="1415"/>
            <p14:sldId id="1406"/>
            <p14:sldId id="1405"/>
            <p14:sldId id="1407"/>
            <p14:sldId id="1216"/>
            <p14:sldId id="1339"/>
            <p14:sldId id="1148"/>
            <p14:sldId id="1328"/>
            <p14:sldId id="1330"/>
            <p14:sldId id="1342"/>
            <p14:sldId id="1410"/>
            <p14:sldId id="1246"/>
            <p14:sldId id="1311"/>
            <p14:sldId id="1344"/>
            <p14:sldId id="1408"/>
            <p14:sldId id="1409"/>
            <p14:sldId id="1399"/>
            <p14:sldId id="1400"/>
            <p14:sldId id="1357"/>
            <p14:sldId id="1358"/>
            <p14:sldId id="1360"/>
            <p14:sldId id="1412"/>
            <p14:sldId id="1413"/>
            <p14:sldId id="1394"/>
            <p14:sldId id="1396"/>
            <p14:sldId id="1411"/>
            <p14:sldId id="1076"/>
            <p14:sldId id="1084"/>
            <p14:sldId id="1077"/>
            <p14:sldId id="1143"/>
            <p14:sldId id="1392"/>
            <p14:sldId id="1393"/>
            <p14:sldId id="1416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731" userDrawn="1">
          <p15:clr>
            <a:srgbClr val="A4A3A4"/>
          </p15:clr>
        </p15:guide>
        <p15:guide id="7" pos="3120" userDrawn="1">
          <p15:clr>
            <a:srgbClr val="A4A3A4"/>
          </p15:clr>
        </p15:guide>
        <p15:guide id="8" pos="6091" userDrawn="1">
          <p15:clr>
            <a:srgbClr val="A4A3A4"/>
          </p15:clr>
        </p15:guide>
        <p15:guide id="9" pos="194" userDrawn="1">
          <p15:clr>
            <a:srgbClr val="A4A3A4"/>
          </p15:clr>
        </p15:guide>
        <p15:guide id="12" orient="horz" pos="6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FF"/>
    <a:srgbClr val="DCE6F2"/>
    <a:srgbClr val="31859C"/>
    <a:srgbClr val="1F497D"/>
    <a:srgbClr val="376092"/>
    <a:srgbClr val="BFBFBF"/>
    <a:srgbClr val="FCD5B5"/>
    <a:srgbClr val="315B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80" autoAdjust="0"/>
    <p:restoredTop sz="96400" autoAdjust="0"/>
  </p:normalViewPr>
  <p:slideViewPr>
    <p:cSldViewPr snapToObjects="1" showGuides="1">
      <p:cViewPr varScale="1">
        <p:scale>
          <a:sx n="111" d="100"/>
          <a:sy n="111" d="100"/>
        </p:scale>
        <p:origin x="1788" y="108"/>
      </p:cViewPr>
      <p:guideLst>
        <p:guide orient="horz" pos="731"/>
        <p:guide pos="3120"/>
        <p:guide pos="6091"/>
        <p:guide pos="194"/>
        <p:guide orient="horz" pos="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0" d="100"/>
          <a:sy n="60" d="100"/>
        </p:scale>
        <p:origin x="339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2020학년도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  <a:sp3d>
              <a:contourClr>
                <a:schemeClr val="tx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종합 만족도</c:v>
                </c:pt>
                <c:pt idx="1">
                  <c:v>비교과 프로그램 지원</c:v>
                </c:pt>
                <c:pt idx="2">
                  <c:v>학교 서비스</c:v>
                </c:pt>
                <c:pt idx="3">
                  <c:v>대학 브랜드 인지도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65.599999999999994</c:v>
                </c:pt>
                <c:pt idx="1">
                  <c:v>63.4</c:v>
                </c:pt>
                <c:pt idx="2">
                  <c:v>68.599999999999994</c:v>
                </c:pt>
                <c:pt idx="3">
                  <c:v>63.9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4CD2-49CD-8314-0A51470568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2021학년도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effectLst/>
            <a:sp3d>
              <a:contourClr>
                <a:schemeClr val="tx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종합 만족도</c:v>
                </c:pt>
                <c:pt idx="1">
                  <c:v>비교과 프로그램 지원</c:v>
                </c:pt>
                <c:pt idx="2">
                  <c:v>학교 서비스</c:v>
                </c:pt>
                <c:pt idx="3">
                  <c:v>대학 브랜드 인지도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71.3</c:v>
                </c:pt>
                <c:pt idx="1">
                  <c:v>74.599999999999994</c:v>
                </c:pt>
                <c:pt idx="2">
                  <c:v>75.8</c:v>
                </c:pt>
                <c:pt idx="3">
                  <c:v>68.3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4CD2-49CD-8314-0A51470568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2022학년도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  <a:effectLst/>
            <a:sp3d>
              <a:contourClr>
                <a:schemeClr val="tx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종합 만족도</c:v>
                </c:pt>
                <c:pt idx="1">
                  <c:v>비교과 프로그램 지원</c:v>
                </c:pt>
                <c:pt idx="2">
                  <c:v>학교 서비스</c:v>
                </c:pt>
                <c:pt idx="3">
                  <c:v>대학 브랜드 인지도</c:v>
                </c:pt>
              </c:strCache>
            </c:strRef>
          </c:cat>
          <c:val>
            <c:numRef>
              <c:f>Sheet1!$D$2:$D$5</c:f>
              <c:numCache>
                <c:formatCode>0.0_ </c:formatCode>
                <c:ptCount val="4"/>
                <c:pt idx="0" formatCode="General">
                  <c:v>71.8</c:v>
                </c:pt>
                <c:pt idx="1">
                  <c:v>79</c:v>
                </c:pt>
                <c:pt idx="2" formatCode="General">
                  <c:v>71.7</c:v>
                </c:pt>
                <c:pt idx="3" formatCode="General">
                  <c:v>71.900000000000006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4CD2-49CD-8314-0A51470568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8"/>
        <c:gapDepth val="0"/>
        <c:shape val="box"/>
        <c:axId val="2071560608"/>
        <c:axId val="2071554784"/>
        <c:axId val="0"/>
      </c:bar3DChart>
      <c:catAx>
        <c:axId val="207156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71554784"/>
        <c:crosses val="autoZero"/>
        <c:auto val="1"/>
        <c:lblAlgn val="ctr"/>
        <c:lblOffset val="100"/>
        <c:noMultiLvlLbl val="0"/>
      </c:catAx>
      <c:valAx>
        <c:axId val="207155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7156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77-4028-BAFC-AD9FF90F14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77-4028-BAFC-AD9FF90F14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77-4028-BAFC-AD9FF90F14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77-4028-BAFC-AD9FF90F14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77-4028-BAFC-AD9FF90F14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777-4028-BAFC-AD9FF90F14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6E-4A96-A314-42C181BCD14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3DB-4298-821C-F3488D0AAF2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3DB-4298-821C-F3488D0AAF2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3DB-4298-821C-F3488D0AAF2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3DB-4298-821C-F3488D0AAF2F}"/>
              </c:ext>
            </c:extLst>
          </c:dPt>
          <c:dLbls>
            <c:dLbl>
              <c:idx val="6"/>
              <c:layout>
                <c:manualLayout>
                  <c:x val="3.4509720017895436E-2"/>
                  <c:y val="-1.3422886627582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0797670953897"/>
                      <c:h val="7.8490378672745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6E-4A96-A314-42C181BCD1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교양교육(자기관리, 인문소양 등)</c:v>
                </c:pt>
                <c:pt idx="1">
                  <c:v>전공교육</c:v>
                </c:pt>
                <c:pt idx="2">
                  <c:v>창의적 문제해결 능력</c:v>
                </c:pt>
                <c:pt idx="3">
                  <c:v>융복합교육</c:v>
                </c:pt>
                <c:pt idx="4">
                  <c:v>직업체험교육(현장실습, 인턴십 등)</c:v>
                </c:pt>
                <c:pt idx="5">
                  <c:v>의사소통, 조직적응력 교육</c:v>
                </c:pt>
                <c:pt idx="6">
                  <c:v>사회봉사, 재능기부 활동 교육</c:v>
                </c:pt>
                <c:pt idx="7">
                  <c:v>외국어 교육</c:v>
                </c:pt>
                <c:pt idx="8">
                  <c:v>국제화교육(해외 체험활동 등)</c:v>
                </c:pt>
                <c:pt idx="9">
                  <c:v>컴퓨터 활용능력</c:v>
                </c:pt>
                <c:pt idx="10">
                  <c:v>기타( )</c:v>
                </c:pt>
              </c:strCache>
            </c:strRef>
          </c:cat>
          <c:val>
            <c:numRef>
              <c:f>Sheet1!$B$2:$B$12</c:f>
              <c:numCache>
                <c:formatCode>###0</c:formatCode>
                <c:ptCount val="11"/>
                <c:pt idx="0">
                  <c:v>19</c:v>
                </c:pt>
                <c:pt idx="1">
                  <c:v>27</c:v>
                </c:pt>
                <c:pt idx="2">
                  <c:v>10</c:v>
                </c:pt>
                <c:pt idx="3">
                  <c:v>5</c:v>
                </c:pt>
                <c:pt idx="4">
                  <c:v>27</c:v>
                </c:pt>
                <c:pt idx="5">
                  <c:v>10</c:v>
                </c:pt>
                <c:pt idx="6">
                  <c:v>5</c:v>
                </c:pt>
                <c:pt idx="7">
                  <c:v>16</c:v>
                </c:pt>
                <c:pt idx="8">
                  <c:v>15</c:v>
                </c:pt>
                <c:pt idx="9">
                  <c:v>10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E-4A96-A314-42C181BCD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200866558232987E-3"/>
          <c:y val="3.0829949210330915E-2"/>
          <c:w val="0.42631182385227412"/>
          <c:h val="0.93601787280300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49-4179-B1AF-C9707AF006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49-4179-B1AF-C9707AF006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49-4179-B1AF-C9707AF006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49-4179-B1AF-C9707AF006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33A-42B4-B7D5-1C54C2A6C5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D3D-4CEA-A1BB-963342F2AC4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6E-4A96-A314-42C181BCD14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D3D-4CEA-A1BB-963342F2AC4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D3D-4CEA-A1BB-963342F2AC4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D3D-4CEA-A1BB-963342F2AC4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D3D-4CEA-A1BB-963342F2AC4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D3D-4CEA-A1BB-963342F2AC4B}"/>
              </c:ext>
            </c:extLst>
          </c:dPt>
          <c:dLbls>
            <c:dLbl>
              <c:idx val="4"/>
              <c:layout>
                <c:manualLayout>
                  <c:x val="3.272178043611175E-2"/>
                  <c:y val="-2.90505732093751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3A-42B4-B7D5-1C54C2A6C59E}"/>
                </c:ext>
              </c:extLst>
            </c:dLbl>
            <c:dLbl>
              <c:idx val="6"/>
              <c:layout>
                <c:manualLayout>
                  <c:x val="-2.1529534796696535E-2"/>
                  <c:y val="4.42694166967431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0797670953897"/>
                      <c:h val="7.8490378672745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6E-4A96-A314-42C181BCD1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전공 지식</c:v>
                </c:pt>
                <c:pt idx="1">
                  <c:v>전공관련 자격증</c:v>
                </c:pt>
                <c:pt idx="2">
                  <c:v>대학 성적</c:v>
                </c:pt>
                <c:pt idx="3">
                  <c:v>인성 및 사회성</c:v>
                </c:pt>
                <c:pt idx="4">
                  <c:v>외국어 능력</c:v>
                </c:pt>
                <c:pt idx="5">
                  <c:v>국내외 연수 및 인턴십 등</c:v>
                </c:pt>
                <c:pt idx="6">
                  <c:v>컴퓨터 활용능력</c:v>
                </c:pt>
                <c:pt idx="7">
                  <c:v>공모전 및 경진대회</c:v>
                </c:pt>
                <c:pt idx="8">
                  <c:v>프로젝트 수행 경혐</c:v>
                </c:pt>
                <c:pt idx="9">
                  <c:v>봉사 활동</c:v>
                </c:pt>
                <c:pt idx="10">
                  <c:v>면접</c:v>
                </c:pt>
                <c:pt idx="11">
                  <c:v>기타( )</c:v>
                </c:pt>
              </c:strCache>
            </c:strRef>
          </c:cat>
          <c:val>
            <c:numRef>
              <c:f>Sheet1!$B$2:$B$13</c:f>
              <c:numCache>
                <c:formatCode>###0</c:formatCode>
                <c:ptCount val="12"/>
                <c:pt idx="0">
                  <c:v>37</c:v>
                </c:pt>
                <c:pt idx="1">
                  <c:v>36</c:v>
                </c:pt>
                <c:pt idx="2">
                  <c:v>7</c:v>
                </c:pt>
                <c:pt idx="3">
                  <c:v>13</c:v>
                </c:pt>
                <c:pt idx="4">
                  <c:v>12</c:v>
                </c:pt>
                <c:pt idx="5">
                  <c:v>19</c:v>
                </c:pt>
                <c:pt idx="6">
                  <c:v>3</c:v>
                </c:pt>
                <c:pt idx="7">
                  <c:v>3</c:v>
                </c:pt>
                <c:pt idx="8">
                  <c:v>7</c:v>
                </c:pt>
                <c:pt idx="9">
                  <c:v>1</c:v>
                </c:pt>
                <c:pt idx="10">
                  <c:v>6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E-4A96-A314-42C181BCD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0661126525702881"/>
          <c:y val="3.0829949210330918E-2"/>
          <c:w val="0.23359145973379897"/>
          <c:h val="0.93601787280300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F2-48AE-B9C9-D40C3894CD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F2-48AE-B9C9-D40C3894CD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F2-48AE-B9C9-D40C3894CD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F2-48AE-B9C9-D40C3894CD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33A-42B4-B7D5-1C54C2A6C5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2F2-48AE-B9C9-D40C3894CDF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6E-4A96-A314-42C181BCD14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765-4EA3-A183-6FE81977961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765-4EA3-A183-6FE81977961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765-4EA3-A183-6FE81977961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765-4EA3-A183-6FE81977961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CBB-4698-AE14-46A2515A81C2}"/>
              </c:ext>
            </c:extLst>
          </c:dPt>
          <c:dLbls>
            <c:dLbl>
              <c:idx val="4"/>
              <c:layout>
                <c:manualLayout>
                  <c:x val="3.272178043611175E-2"/>
                  <c:y val="-2.90505732093751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3A-42B4-B7D5-1C54C2A6C59E}"/>
                </c:ext>
              </c:extLst>
            </c:dLbl>
            <c:dLbl>
              <c:idx val="6"/>
              <c:layout>
                <c:manualLayout>
                  <c:x val="3.4509720017895436E-2"/>
                  <c:y val="-1.3422886627582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0797670953897"/>
                      <c:h val="7.8490378672745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6E-4A96-A314-42C181BCD1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전공 지식</c:v>
                </c:pt>
                <c:pt idx="1">
                  <c:v>전공관련 자격증</c:v>
                </c:pt>
                <c:pt idx="2">
                  <c:v>대학 성적</c:v>
                </c:pt>
                <c:pt idx="3">
                  <c:v>인성 및 사회성</c:v>
                </c:pt>
                <c:pt idx="4">
                  <c:v>외국어 능력</c:v>
                </c:pt>
                <c:pt idx="5">
                  <c:v>국내외 연수 및 인턴십 등</c:v>
                </c:pt>
                <c:pt idx="6">
                  <c:v>컴퓨터 활용능력</c:v>
                </c:pt>
                <c:pt idx="7">
                  <c:v>공모전 및 경진대회</c:v>
                </c:pt>
                <c:pt idx="8">
                  <c:v>프로젝트 수행 경혐</c:v>
                </c:pt>
                <c:pt idx="9">
                  <c:v>봉사 활동</c:v>
                </c:pt>
                <c:pt idx="10">
                  <c:v>면접</c:v>
                </c:pt>
                <c:pt idx="11">
                  <c:v>기타( )</c:v>
                </c:pt>
              </c:strCache>
            </c:strRef>
          </c:cat>
          <c:val>
            <c:numRef>
              <c:f>Sheet1!$B$2:$B$13</c:f>
              <c:numCache>
                <c:formatCode>###0</c:formatCode>
                <c:ptCount val="12"/>
                <c:pt idx="0">
                  <c:v>33</c:v>
                </c:pt>
                <c:pt idx="1">
                  <c:v>39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11</c:v>
                </c:pt>
                <c:pt idx="6">
                  <c:v>11</c:v>
                </c:pt>
                <c:pt idx="7">
                  <c:v>10</c:v>
                </c:pt>
                <c:pt idx="8">
                  <c:v>8</c:v>
                </c:pt>
                <c:pt idx="9">
                  <c:v>0</c:v>
                </c:pt>
                <c:pt idx="10">
                  <c:v>4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E-4A96-A314-42C181BCD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0661126525702881"/>
          <c:y val="3.0829949210330918E-2"/>
          <c:w val="0.23359145973379897"/>
          <c:h val="0.93601787280300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20-4704-A60B-FA31B93EE1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20-4704-A60B-FA31B93EE1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20-4704-A60B-FA31B93EE1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20-4704-A60B-FA31B93EE1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20-4704-A60B-FA31B93EE10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20-4704-A60B-FA31B93EE10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6E-4A96-A314-42C181BCD14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F1B-43BF-BFDE-4A90DAD1527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F1B-43BF-BFDE-4A90DAD1527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F1B-43BF-BFDE-4A90DAD1527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F1B-43BF-BFDE-4A90DAD1527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F1B-43BF-BFDE-4A90DAD1527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F1B-43BF-BFDE-4A90DAD1527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F1B-43BF-BFDE-4A90DAD15276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1F1B-43BF-BFDE-4A90DAD15276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1F1B-43BF-BFDE-4A90DAD15276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1F1B-43BF-BFDE-4A90DAD15276}"/>
              </c:ext>
            </c:extLst>
          </c:dPt>
          <c:dLbls>
            <c:dLbl>
              <c:idx val="6"/>
              <c:layout>
                <c:manualLayout>
                  <c:x val="3.4509720017895436E-2"/>
                  <c:y val="-1.3422886627582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0797670953897"/>
                      <c:h val="7.8490378672745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6E-4A96-A314-42C181BCD1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Sheet1!$A$2:$A$17</c:f>
              <c:strCache>
                <c:ptCount val="16"/>
                <c:pt idx="0">
                  <c:v>봉사역량</c:v>
                </c:pt>
                <c:pt idx="1">
                  <c:v>책임감</c:v>
                </c:pt>
                <c:pt idx="2">
                  <c:v>다문화 수용</c:v>
                </c:pt>
                <c:pt idx="3">
                  <c:v>공동체의식</c:v>
                </c:pt>
                <c:pt idx="4">
                  <c:v>소통역량</c:v>
                </c:pt>
                <c:pt idx="5">
                  <c:v>지적 통찰력</c:v>
                </c:pt>
                <c:pt idx="6">
                  <c:v>비판적 사고</c:v>
                </c:pt>
                <c:pt idx="7">
                  <c:v>문제해결능력</c:v>
                </c:pt>
                <c:pt idx="8">
                  <c:v>창의역량</c:v>
                </c:pt>
                <c:pt idx="9">
                  <c:v>분석적 사고</c:v>
                </c:pt>
                <c:pt idx="10">
                  <c:v>융합적 사고 및 활용능력</c:v>
                </c:pt>
                <c:pt idx="11">
                  <c:v>창조적 표현</c:v>
                </c:pt>
                <c:pt idx="12">
                  <c:v>도전역량</c:v>
                </c:pt>
                <c:pt idx="13">
                  <c:v>자기관리</c:v>
                </c:pt>
                <c:pt idx="14">
                  <c:v>협업 능력</c:v>
                </c:pt>
                <c:pt idx="15">
                  <c:v>자율적 리더십</c:v>
                </c:pt>
              </c:strCache>
            </c:strRef>
          </c:cat>
          <c:val>
            <c:numRef>
              <c:f>Sheet1!$B$2:$B$17</c:f>
              <c:numCache>
                <c:formatCode>###0</c:formatCode>
                <c:ptCount val="16"/>
                <c:pt idx="0">
                  <c:v>20</c:v>
                </c:pt>
                <c:pt idx="1">
                  <c:v>77</c:v>
                </c:pt>
                <c:pt idx="2">
                  <c:v>11</c:v>
                </c:pt>
                <c:pt idx="3">
                  <c:v>49</c:v>
                </c:pt>
                <c:pt idx="4">
                  <c:v>55</c:v>
                </c:pt>
                <c:pt idx="5">
                  <c:v>20</c:v>
                </c:pt>
                <c:pt idx="6">
                  <c:v>7</c:v>
                </c:pt>
                <c:pt idx="7">
                  <c:v>46</c:v>
                </c:pt>
                <c:pt idx="8">
                  <c:v>5</c:v>
                </c:pt>
                <c:pt idx="9">
                  <c:v>2</c:v>
                </c:pt>
                <c:pt idx="10">
                  <c:v>6</c:v>
                </c:pt>
                <c:pt idx="11">
                  <c:v>4</c:v>
                </c:pt>
                <c:pt idx="12">
                  <c:v>11</c:v>
                </c:pt>
                <c:pt idx="13">
                  <c:v>19</c:v>
                </c:pt>
                <c:pt idx="14">
                  <c:v>9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E-4A96-A314-42C181BCD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200866558232987E-3"/>
          <c:y val="3.0829949210330915E-2"/>
          <c:w val="0.42631182385227412"/>
          <c:h val="0.93601787280300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20-4704-A60B-FA31B93EE1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20-4704-A60B-FA31B93EE1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20-4704-A60B-FA31B93EE1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20-4704-A60B-FA31B93EE1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20-4704-A60B-FA31B93EE10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20-4704-A60B-FA31B93EE10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6E-4A96-A314-42C181BCD14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F1B-43BF-BFDE-4A90DAD1527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F1B-43BF-BFDE-4A90DAD1527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F1B-43BF-BFDE-4A90DAD1527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F1B-43BF-BFDE-4A90DAD1527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F1B-43BF-BFDE-4A90DAD1527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F1B-43BF-BFDE-4A90DAD1527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F1B-43BF-BFDE-4A90DAD15276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1F1B-43BF-BFDE-4A90DAD15276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1F1B-43BF-BFDE-4A90DAD15276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1F1B-43BF-BFDE-4A90DAD15276}"/>
              </c:ext>
            </c:extLst>
          </c:dPt>
          <c:dLbls>
            <c:dLbl>
              <c:idx val="6"/>
              <c:layout>
                <c:manualLayout>
                  <c:x val="3.4509720017895436E-2"/>
                  <c:y val="-1.3422886627582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0797670953897"/>
                      <c:h val="7.8490378672745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6E-4A96-A314-42C181BCD1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예</c:v>
                </c:pt>
                <c:pt idx="1">
                  <c:v>아니오</c:v>
                </c:pt>
              </c:strCache>
            </c:strRef>
          </c:cat>
          <c:val>
            <c:numRef>
              <c:f>Sheet1!$B$2:$B$3</c:f>
              <c:numCache>
                <c:formatCode>###0</c:formatCode>
                <c:ptCount val="2"/>
                <c:pt idx="0">
                  <c:v>54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E-4A96-A314-42C181BCD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790299537189141"/>
          <c:y val="0.42086398994064278"/>
          <c:w val="8.8511995812176905E-2"/>
          <c:h val="0.14096410198636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F4-4F5F-BBAC-D0B098A991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F4-4F5F-BBAC-D0B098A991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F4-4F5F-BBAC-D0B098A991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F4-4F5F-BBAC-D0B098A991E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F4-4F5F-BBAC-D0B098A991E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F4-4F5F-BBAC-D0B098A991E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4F4-4F5F-BBAC-D0B098A991E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4F4-4F5F-BBAC-D0B098A991E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4F4-4F5F-BBAC-D0B098A991E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4F4-4F5F-BBAC-D0B098A991E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4F4-4F5F-BBAC-D0B098A991E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4F4-4F5F-BBAC-D0B098A991E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4F4-4F5F-BBAC-D0B098A991E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4F4-4F5F-BBAC-D0B098A991E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4F4-4F5F-BBAC-D0B098A991E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C4F4-4F5F-BBAC-D0B098A991ED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C4F4-4F5F-BBAC-D0B098A991ED}"/>
              </c:ext>
            </c:extLst>
          </c:dPt>
          <c:dLbls>
            <c:dLbl>
              <c:idx val="6"/>
              <c:layout>
                <c:manualLayout>
                  <c:x val="3.4509720017895436E-2"/>
                  <c:y val="-1.3422886627582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0797670953897"/>
                      <c:h val="7.8490378672745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4F4-4F5F-BBAC-D0B098A991E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예</c:v>
                </c:pt>
                <c:pt idx="1">
                  <c:v>아니오</c:v>
                </c:pt>
              </c:strCache>
            </c:strRef>
          </c:cat>
          <c:val>
            <c:numRef>
              <c:f>Sheet1!$B$2:$B$3</c:f>
              <c:numCache>
                <c:formatCode>###0</c:formatCode>
                <c:ptCount val="2"/>
                <c:pt idx="0">
                  <c:v>72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C4F4-4F5F-BBAC-D0B098A99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790299537189141"/>
          <c:y val="0.42086398994064278"/>
          <c:w val="8.8511995812176905E-2"/>
          <c:h val="0.14096410198636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0339188370685"/>
          <c:y val="9.7115225839246977E-2"/>
          <c:w val="0.5410258933979406"/>
          <c:h val="0.811538778653938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2B-453E-A5B4-F317A213567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2B-453E-A5B4-F317A213567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2B-453E-A5B4-F317A2135670}"/>
              </c:ext>
            </c:extLst>
          </c:dPt>
          <c:dLbls>
            <c:dLbl>
              <c:idx val="0"/>
              <c:layout>
                <c:manualLayout>
                  <c:x val="-1.5081314354936402E-2"/>
                  <c:y val="4.1036489927582269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200" dirty="0" smtClean="0"/>
                      <a:t>긍정 </a:t>
                    </a:r>
                    <a:fld id="{4DB05BE7-3104-48E8-A29B-1753A58599A6}" type="PERCENTAGE">
                      <a:rPr lang="en-US" altLang="ko-KR" sz="1200" smtClean="0"/>
                      <a:pPr/>
                      <a:t>[백분율]</a:t>
                    </a:fld>
                    <a:endParaRPr lang="ko-KR" altLang="en-US" sz="1200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D2B-453E-A5B4-F317A2135670}"/>
                </c:ext>
              </c:extLst>
            </c:dLbl>
            <c:dLbl>
              <c:idx val="1"/>
              <c:layout>
                <c:manualLayout>
                  <c:x val="2.9683525136281041E-3"/>
                  <c:y val="-1.3595622834977072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200" dirty="0" smtClean="0"/>
                      <a:t>중립 </a:t>
                    </a:r>
                    <a:fld id="{2F689867-B139-4458-AAC3-FC6AA761F324}" type="PERCENTAGE">
                      <a:rPr lang="en-US" altLang="ko-KR" sz="1200" smtClean="0"/>
                      <a:pPr/>
                      <a:t>[백분율]</a:t>
                    </a:fld>
                    <a:endParaRPr lang="ko-KR" altLang="en-US" sz="1200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D2B-453E-A5B4-F317A2135670}"/>
                </c:ext>
              </c:extLst>
            </c:dLbl>
            <c:dLbl>
              <c:idx val="2"/>
              <c:layout>
                <c:manualLayout>
                  <c:x val="1.4541641429436704E-2"/>
                  <c:y val="0.11213180556240115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200" dirty="0" smtClean="0"/>
                      <a:t>건의사항</a:t>
                    </a:r>
                  </a:p>
                  <a:p>
                    <a:r>
                      <a:rPr lang="ko-KR" altLang="en-US" sz="1200" dirty="0" smtClean="0"/>
                      <a:t> </a:t>
                    </a:r>
                    <a:fld id="{C6052F7D-C48A-4019-9658-37DBA3FA4AEF}" type="PERCENTAGE">
                      <a:rPr lang="en-US" altLang="ko-KR" sz="1200" smtClean="0"/>
                      <a:pPr/>
                      <a:t>[백분율]</a:t>
                    </a:fld>
                    <a:endParaRPr lang="ko-KR" altLang="en-US" sz="1200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D2B-453E-A5B4-F317A213567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긍정</c:v>
                </c:pt>
                <c:pt idx="1">
                  <c:v>중립</c:v>
                </c:pt>
                <c:pt idx="2">
                  <c:v>건의사항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3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C-44A6-9CF9-A58FCDDBF0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6"/>
                </a:solidFill>
                <a:ln w="1587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91E-4220-82CD-4E0A6D6CBA92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chemeClr val="accent6">
                    <a:lumMod val="75000"/>
                  </a:schemeClr>
                </a:solidFill>
                <a:ln w="1587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91E-4220-82CD-4E0A6D6CBA92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chemeClr val="accent6"/>
                </a:solidFill>
                <a:ln w="1587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91E-4220-82CD-4E0A6D6CBA92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chemeClr val="accent6"/>
                </a:solidFill>
                <a:ln w="1587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D7AD-4106-950E-BCB4F4146418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chemeClr val="accent6"/>
                </a:solidFill>
                <a:ln w="1587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D91E-4220-82CD-4E0A6D6CBA92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91E-4220-82CD-4E0A6D6CBA92}"/>
              </c:ext>
            </c:extLst>
          </c:dPt>
          <c:dPt>
            <c:idx val="6"/>
            <c:marker>
              <c:symbol val="circle"/>
              <c:size val="12"/>
              <c:spPr>
                <a:solidFill>
                  <a:schemeClr val="accent6"/>
                </a:solidFill>
                <a:ln w="1587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D91E-4220-82CD-4E0A6D6CBA92}"/>
              </c:ext>
            </c:extLst>
          </c:dPt>
          <c:dPt>
            <c:idx val="7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6905-4E37-A1FE-C920ABD13566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91E-4220-82CD-4E0A6D6CBA92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91E-4220-82CD-4E0A6D6CBA92}"/>
              </c:ext>
            </c:extLst>
          </c:dPt>
          <c:dPt>
            <c:idx val="1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D91E-4220-82CD-4E0A6D6CBA92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91E-4220-82CD-4E0A6D6CBA92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91E-4220-82CD-4E0A6D6CBA92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D91E-4220-82CD-4E0A6D6CBA92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D91E-4220-82CD-4E0A6D6CBA92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D91E-4220-82CD-4E0A6D6CBA92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D91E-4220-82CD-4E0A6D6CBA92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D91E-4220-82CD-4E0A6D6CBA92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D91E-4220-82CD-4E0A6D6CBA92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D91E-4220-82CD-4E0A6D6CBA92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D91E-4220-82CD-4E0A6D6CBA92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D91E-4220-82CD-4E0A6D6CBA92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D91E-4220-82CD-4E0A6D6CBA92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D91E-4220-82CD-4E0A6D6CBA92}"/>
              </c:ext>
            </c:extLst>
          </c:dPt>
          <c:xVal>
            <c:numRef>
              <c:f>Sheet1!$A$2:$A$11</c:f>
              <c:numCache>
                <c:formatCode>General</c:formatCode>
                <c:ptCount val="10"/>
                <c:pt idx="0">
                  <c:v>-0.87866289230446171</c:v>
                </c:pt>
                <c:pt idx="1">
                  <c:v>-1.070067897258266</c:v>
                </c:pt>
                <c:pt idx="2">
                  <c:v>-0.25730671610002875</c:v>
                </c:pt>
                <c:pt idx="3">
                  <c:v>-0.35157102005616292</c:v>
                </c:pt>
                <c:pt idx="4">
                  <c:v>-0.19675253424737646</c:v>
                </c:pt>
                <c:pt idx="5">
                  <c:v>0.99727477437092571</c:v>
                </c:pt>
                <c:pt idx="6">
                  <c:v>-0.31261959573362591</c:v>
                </c:pt>
                <c:pt idx="7">
                  <c:v>-0.10215929396543552</c:v>
                </c:pt>
                <c:pt idx="8">
                  <c:v>2.5680193007839232</c:v>
                </c:pt>
                <c:pt idx="9">
                  <c:v>-0.3961541254894741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-0.99446351890275186</c:v>
                </c:pt>
                <c:pt idx="1">
                  <c:v>-0.24040048447795426</c:v>
                </c:pt>
                <c:pt idx="2">
                  <c:v>-0.96586631799641687</c:v>
                </c:pt>
                <c:pt idx="3">
                  <c:v>-0.79127288088409431</c:v>
                </c:pt>
                <c:pt idx="4">
                  <c:v>-0.63474083381787949</c:v>
                </c:pt>
                <c:pt idx="5">
                  <c:v>-8.5718989670558035E-2</c:v>
                </c:pt>
                <c:pt idx="6">
                  <c:v>-0.15159865008460885</c:v>
                </c:pt>
                <c:pt idx="7">
                  <c:v>0.14285288482190883</c:v>
                </c:pt>
                <c:pt idx="8">
                  <c:v>1.7686555007260161</c:v>
                </c:pt>
                <c:pt idx="9">
                  <c:v>1.9525532902863327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D91E-4220-82CD-4E0A6D6CB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2671136"/>
        <c:axId val="1042677664"/>
      </c:scatterChart>
      <c:valAx>
        <c:axId val="1042671136"/>
        <c:scaling>
          <c:orientation val="minMax"/>
          <c:min val="-3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42677664"/>
        <c:crosses val="autoZero"/>
        <c:crossBetween val="midCat"/>
      </c:valAx>
      <c:valAx>
        <c:axId val="1042677664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42671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en-US" sz="1400" b="0" dirty="0" smtClean="0">
                <a:latin typeface="+mn-ea"/>
                <a:ea typeface="+mn-ea"/>
              </a:rPr>
              <a:t>[</a:t>
            </a:r>
            <a:r>
              <a:rPr lang="ko-KR" altLang="en-US" sz="1400" b="0" dirty="0" smtClean="0">
                <a:latin typeface="+mn-ea"/>
                <a:ea typeface="+mn-ea"/>
              </a:rPr>
              <a:t>성별</a:t>
            </a:r>
            <a:r>
              <a:rPr lang="en-US" sz="1400" b="0" dirty="0" smtClean="0">
                <a:latin typeface="+mn-ea"/>
                <a:ea typeface="+mn-ea"/>
              </a:rPr>
              <a:t>]</a:t>
            </a:r>
            <a:endParaRPr lang="ko-KR" sz="1400" b="0" dirty="0">
              <a:latin typeface="+mn-ea"/>
              <a:ea typeface="+mn-ea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종합만족도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남성</c:v>
                </c:pt>
                <c:pt idx="1">
                  <c:v>여성</c:v>
                </c:pt>
              </c:strCache>
            </c:strRef>
          </c:cat>
          <c:val>
            <c:numRef>
              <c:f>Sheet1!$B$2:$C$2</c:f>
              <c:numCache>
                <c:formatCode>###0.0</c:formatCode>
                <c:ptCount val="2"/>
                <c:pt idx="0">
                  <c:v>71.271186440677965</c:v>
                </c:pt>
                <c:pt idx="1">
                  <c:v>72.141176470588235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6D-4725-B0C6-DBF7AE16D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665696"/>
        <c:axId val="1042665152"/>
      </c:barChart>
      <c:catAx>
        <c:axId val="104266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42665152"/>
        <c:crosses val="autoZero"/>
        <c:auto val="1"/>
        <c:lblAlgn val="ctr"/>
        <c:lblOffset val="100"/>
        <c:noMultiLvlLbl val="0"/>
      </c:catAx>
      <c:valAx>
        <c:axId val="1042665152"/>
        <c:scaling>
          <c:orientation val="minMax"/>
          <c:max val="8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426656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[</a:t>
            </a:r>
            <a:r>
              <a:rPr lang="ko-KR" altLang="en-US" sz="1400" dirty="0" smtClean="0"/>
              <a:t>단과대학</a:t>
            </a:r>
            <a:r>
              <a:rPr lang="en-US" sz="1400" dirty="0" smtClean="0"/>
              <a:t>]</a:t>
            </a:r>
            <a:endParaRPr lang="ko-KR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종합만족도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사회과학대학</c:v>
                </c:pt>
                <c:pt idx="1">
                  <c:v>글로벌비즈니스대학</c:v>
                </c:pt>
                <c:pt idx="2">
                  <c:v>바이오생태보건대학</c:v>
                </c:pt>
                <c:pt idx="3">
                  <c:v>간호대학</c:v>
                </c:pt>
                <c:pt idx="4">
                  <c:v>과학기술융합대학</c:v>
                </c:pt>
                <c:pt idx="5">
                  <c:v>디자인예술대학</c:v>
                </c:pt>
              </c:strCache>
            </c:strRef>
          </c:cat>
          <c:val>
            <c:numRef>
              <c:f>Sheet1!$B$2:$G$2</c:f>
              <c:numCache>
                <c:formatCode>###0.0</c:formatCode>
                <c:ptCount val="6"/>
                <c:pt idx="0">
                  <c:v>74.621621621621628</c:v>
                </c:pt>
                <c:pt idx="1">
                  <c:v>68.727272727272734</c:v>
                </c:pt>
                <c:pt idx="2">
                  <c:v>69.647058823529406</c:v>
                </c:pt>
                <c:pt idx="3">
                  <c:v>72.411764705882348</c:v>
                </c:pt>
                <c:pt idx="4">
                  <c:v>73.388888888888886</c:v>
                </c:pt>
                <c:pt idx="5">
                  <c:v>71.599999999999994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E-40DC-A3C3-271AA3E0A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666240"/>
        <c:axId val="1042678208"/>
      </c:barChart>
      <c:catAx>
        <c:axId val="104266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42678208"/>
        <c:crosses val="autoZero"/>
        <c:auto val="1"/>
        <c:lblAlgn val="ctr"/>
        <c:lblOffset val="100"/>
        <c:noMultiLvlLbl val="0"/>
      </c:catAx>
      <c:valAx>
        <c:axId val="104267820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426662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사회과학대학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75000">
                  <a:schemeClr val="accent1">
                    <a:shade val="50000"/>
                    <a:lumMod val="60000"/>
                    <a:lumOff val="40000"/>
                  </a:schemeClr>
                </a:gs>
                <a:gs pos="51000">
                  <a:schemeClr val="accent1">
                    <a:shade val="50000"/>
                    <a:alpha val="75000"/>
                  </a:schemeClr>
                </a:gs>
                <a:gs pos="100000">
                  <a:schemeClr val="accent1">
                    <a:shade val="5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대학혁신</c:v>
                </c:pt>
                <c:pt idx="1">
                  <c:v>대학인식</c:v>
                </c:pt>
                <c:pt idx="2">
                  <c:v>대학명성</c:v>
                </c:pt>
                <c:pt idx="3">
                  <c:v>전반적 만족도</c:v>
                </c:pt>
                <c:pt idx="4">
                  <c:v>학생지원 서비스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73.594594594594597</c:v>
                </c:pt>
                <c:pt idx="1">
                  <c:v>74.756756756756758</c:v>
                </c:pt>
                <c:pt idx="2">
                  <c:v>73.378378378378372</c:v>
                </c:pt>
                <c:pt idx="3">
                  <c:v>75.270270270270274</c:v>
                </c:pt>
                <c:pt idx="4">
                  <c:v>75.351351351351354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0-4AFF-84BD-5EEB95134E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글로벌비즈니스대학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340412717077998E-3"/>
                  <c:y val="1.9599703072214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55-4C82-BFDA-553B194C0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대학혁신</c:v>
                </c:pt>
                <c:pt idx="1">
                  <c:v>대학인식</c:v>
                </c:pt>
                <c:pt idx="2">
                  <c:v>대학명성</c:v>
                </c:pt>
                <c:pt idx="3">
                  <c:v>전반적 만족도</c:v>
                </c:pt>
                <c:pt idx="4">
                  <c:v>학생지원 서비스</c:v>
                </c:pt>
              </c:strCache>
            </c:strRef>
          </c:cat>
          <c:val>
            <c:numRef>
              <c:f>Sheet1!$C$2:$C$6</c:f>
              <c:numCache>
                <c:formatCode>###0.0</c:formatCode>
                <c:ptCount val="5"/>
                <c:pt idx="0">
                  <c:v>68</c:v>
                </c:pt>
                <c:pt idx="1">
                  <c:v>78.181818181818187</c:v>
                </c:pt>
                <c:pt idx="2">
                  <c:v>61.18181818181818</c:v>
                </c:pt>
                <c:pt idx="3">
                  <c:v>65.909090909090907</c:v>
                </c:pt>
                <c:pt idx="4">
                  <c:v>63.636363636363633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0-4AFF-84BD-5EEB95134E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바이오생태보건대학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90000"/>
                  </a:schemeClr>
                </a:gs>
                <a:gs pos="75000">
                  <a:schemeClr val="accent1">
                    <a:shade val="90000"/>
                    <a:lumMod val="60000"/>
                    <a:lumOff val="40000"/>
                  </a:schemeClr>
                </a:gs>
                <a:gs pos="51000">
                  <a:schemeClr val="accent1">
                    <a:shade val="90000"/>
                    <a:alpha val="75000"/>
                  </a:schemeClr>
                </a:gs>
                <a:gs pos="100000">
                  <a:schemeClr val="accent1">
                    <a:shade val="9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9.799851536107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55-4C82-BFDA-553B194C0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대학혁신</c:v>
                </c:pt>
                <c:pt idx="1">
                  <c:v>대학인식</c:v>
                </c:pt>
                <c:pt idx="2">
                  <c:v>대학명성</c:v>
                </c:pt>
                <c:pt idx="3">
                  <c:v>전반적 만족도</c:v>
                </c:pt>
                <c:pt idx="4">
                  <c:v>학생지원 서비스</c:v>
                </c:pt>
              </c:strCache>
            </c:strRef>
          </c:cat>
          <c:val>
            <c:numRef>
              <c:f>Sheet1!$D$2:$D$6</c:f>
              <c:numCache>
                <c:formatCode>###0.0</c:formatCode>
                <c:ptCount val="5"/>
                <c:pt idx="0">
                  <c:v>67.470588235294116</c:v>
                </c:pt>
                <c:pt idx="1">
                  <c:v>70.549019607843135</c:v>
                </c:pt>
                <c:pt idx="2">
                  <c:v>70.568627450980387</c:v>
                </c:pt>
                <c:pt idx="3">
                  <c:v>69.509803921568633</c:v>
                </c:pt>
                <c:pt idx="4">
                  <c:v>69.588235294117652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30-4AFF-84BD-5EEB95134E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간호대학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680825434155865E-3"/>
                  <c:y val="-1.6333085893512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55-4C82-BFDA-553B194C0B9D}"/>
                </c:ext>
              </c:extLst>
            </c:dLbl>
            <c:dLbl>
              <c:idx val="1"/>
              <c:layout>
                <c:manualLayout>
                  <c:x val="-5.6458317783771643E-8"/>
                  <c:y val="-1.9599445858263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064731719671799E-2"/>
                      <c:h val="5.49771671175627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555-4C82-BFDA-553B194C0B9D}"/>
                </c:ext>
              </c:extLst>
            </c:dLbl>
            <c:dLbl>
              <c:idx val="4"/>
              <c:layout>
                <c:manualLayout>
                  <c:x val="4.302123815123399E-3"/>
                  <c:y val="-3.2666171787025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55-4C82-BFDA-553B194C0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대학혁신</c:v>
                </c:pt>
                <c:pt idx="1">
                  <c:v>대학인식</c:v>
                </c:pt>
                <c:pt idx="2">
                  <c:v>대학명성</c:v>
                </c:pt>
                <c:pt idx="3">
                  <c:v>전반적 만족도</c:v>
                </c:pt>
                <c:pt idx="4">
                  <c:v>학생지원 서비스</c:v>
                </c:pt>
              </c:strCache>
            </c:strRef>
          </c:cat>
          <c:val>
            <c:numRef>
              <c:f>Sheet1!$E$2:$E$6</c:f>
              <c:numCache>
                <c:formatCode>###0.0</c:formatCode>
                <c:ptCount val="5"/>
                <c:pt idx="0">
                  <c:v>69.058823529411768</c:v>
                </c:pt>
                <c:pt idx="1">
                  <c:v>72.882352941176464</c:v>
                </c:pt>
                <c:pt idx="2">
                  <c:v>71.058823529411768</c:v>
                </c:pt>
                <c:pt idx="3">
                  <c:v>71.17647058823529</c:v>
                </c:pt>
                <c:pt idx="4">
                  <c:v>70.941176470588232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30-4AFF-84BD-5EEB95134E7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과학기술융합대학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70000"/>
                  </a:schemeClr>
                </a:gs>
                <a:gs pos="75000">
                  <a:schemeClr val="accent1">
                    <a:tint val="70000"/>
                    <a:lumMod val="60000"/>
                    <a:lumOff val="40000"/>
                  </a:schemeClr>
                </a:gs>
                <a:gs pos="51000">
                  <a:schemeClr val="accent1">
                    <a:tint val="70000"/>
                    <a:alpha val="75000"/>
                  </a:schemeClr>
                </a:gs>
                <a:gs pos="100000">
                  <a:schemeClr val="accent1">
                    <a:tint val="7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대학혁신</c:v>
                </c:pt>
                <c:pt idx="1">
                  <c:v>대학인식</c:v>
                </c:pt>
                <c:pt idx="2">
                  <c:v>대학명성</c:v>
                </c:pt>
                <c:pt idx="3">
                  <c:v>전반적 만족도</c:v>
                </c:pt>
                <c:pt idx="4">
                  <c:v>학생지원 서비스</c:v>
                </c:pt>
              </c:strCache>
            </c:strRef>
          </c:cat>
          <c:val>
            <c:numRef>
              <c:f>Sheet1!$F$2:$F$6</c:f>
              <c:numCache>
                <c:formatCode>###0.0</c:formatCode>
                <c:ptCount val="5"/>
                <c:pt idx="0">
                  <c:v>73.666666666666671</c:v>
                </c:pt>
                <c:pt idx="1">
                  <c:v>76</c:v>
                </c:pt>
                <c:pt idx="2">
                  <c:v>68.555555555555557</c:v>
                </c:pt>
                <c:pt idx="3">
                  <c:v>69.444444444444443</c:v>
                </c:pt>
                <c:pt idx="4">
                  <c:v>74.388888888888886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30-4AFF-84BD-5EEB95134E7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디자인예술대학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50000"/>
                  </a:schemeClr>
                </a:gs>
                <a:gs pos="75000">
                  <a:schemeClr val="accent1">
                    <a:tint val="50000"/>
                    <a:lumMod val="60000"/>
                    <a:lumOff val="40000"/>
                  </a:schemeClr>
                </a:gs>
                <a:gs pos="51000">
                  <a:schemeClr val="accent1">
                    <a:tint val="50000"/>
                    <a:alpha val="75000"/>
                  </a:schemeClr>
                </a:gs>
                <a:gs pos="100000">
                  <a:schemeClr val="accent1">
                    <a:tint val="5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2866320250917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56-4983-9A5F-915AA81157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대학혁신</c:v>
                </c:pt>
                <c:pt idx="1">
                  <c:v>대학인식</c:v>
                </c:pt>
                <c:pt idx="2">
                  <c:v>대학명성</c:v>
                </c:pt>
                <c:pt idx="3">
                  <c:v>전반적 만족도</c:v>
                </c:pt>
                <c:pt idx="4">
                  <c:v>학생지원 서비스</c:v>
                </c:pt>
              </c:strCache>
            </c:strRef>
          </c:cat>
          <c:val>
            <c:numRef>
              <c:f>Sheet1!$G$2:$G$6</c:f>
              <c:numCache>
                <c:formatCode>###0.0</c:formatCode>
                <c:ptCount val="5"/>
                <c:pt idx="0">
                  <c:v>67.8</c:v>
                </c:pt>
                <c:pt idx="1">
                  <c:v>76</c:v>
                </c:pt>
                <c:pt idx="2">
                  <c:v>68</c:v>
                </c:pt>
                <c:pt idx="3">
                  <c:v>71</c:v>
                </c:pt>
                <c:pt idx="4">
                  <c:v>74.7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30-4AFF-84BD-5EEB95134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042675488"/>
        <c:axId val="1042672224"/>
      </c:barChart>
      <c:catAx>
        <c:axId val="104267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42672224"/>
        <c:crosses val="autoZero"/>
        <c:auto val="1"/>
        <c:lblAlgn val="ctr"/>
        <c:lblOffset val="100"/>
        <c:noMultiLvlLbl val="0"/>
      </c:catAx>
      <c:valAx>
        <c:axId val="1042672224"/>
        <c:scaling>
          <c:orientation val="minMax"/>
          <c:max val="90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426754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사회과학대학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75000">
                  <a:schemeClr val="accent1">
                    <a:shade val="50000"/>
                    <a:lumMod val="60000"/>
                    <a:lumOff val="40000"/>
                  </a:schemeClr>
                </a:gs>
                <a:gs pos="51000">
                  <a:schemeClr val="accent1">
                    <a:shade val="50000"/>
                    <a:alpha val="75000"/>
                  </a:schemeClr>
                </a:gs>
                <a:gs pos="100000">
                  <a:schemeClr val="accent1">
                    <a:shade val="5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비교과 프로그램</c:v>
                </c:pt>
                <c:pt idx="1">
                  <c:v>대학교육 활용성</c:v>
                </c:pt>
                <c:pt idx="2">
                  <c:v>취업지원</c:v>
                </c:pt>
                <c:pt idx="3">
                  <c:v>창업지원</c:v>
                </c:pt>
                <c:pt idx="4">
                  <c:v>진학지원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80</c:v>
                </c:pt>
                <c:pt idx="1">
                  <c:v>75.405405405405403</c:v>
                </c:pt>
                <c:pt idx="2">
                  <c:v>74.945945945945951</c:v>
                </c:pt>
                <c:pt idx="3">
                  <c:v>100</c:v>
                </c:pt>
                <c:pt idx="4">
                  <c:v>91.25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0-4AFF-84BD-5EEB95134E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글로벌비즈니스대학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340412717077998E-3"/>
                  <c:y val="1.9599703072214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55-4C82-BFDA-553B194C0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비교과 프로그램</c:v>
                </c:pt>
                <c:pt idx="1">
                  <c:v>대학교육 활용성</c:v>
                </c:pt>
                <c:pt idx="2">
                  <c:v>취업지원</c:v>
                </c:pt>
                <c:pt idx="3">
                  <c:v>창업지원</c:v>
                </c:pt>
                <c:pt idx="4">
                  <c:v>진학지원</c:v>
                </c:pt>
              </c:strCache>
            </c:strRef>
          </c:cat>
          <c:val>
            <c:numRef>
              <c:f>Sheet1!$C$2:$C$6</c:f>
              <c:numCache>
                <c:formatCode>###0.0</c:formatCode>
                <c:ptCount val="5"/>
                <c:pt idx="0">
                  <c:v>70</c:v>
                </c:pt>
                <c:pt idx="1">
                  <c:v>74.545454545454547</c:v>
                </c:pt>
                <c:pt idx="2">
                  <c:v>67.599999999999994</c:v>
                </c:pt>
                <c:pt idx="3">
                  <c:v>95</c:v>
                </c:pt>
                <c:pt idx="4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0-4AFF-84BD-5EEB95134E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바이오생태보건대학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90000"/>
                  </a:schemeClr>
                </a:gs>
                <a:gs pos="75000">
                  <a:schemeClr val="accent1">
                    <a:shade val="90000"/>
                    <a:lumMod val="60000"/>
                    <a:lumOff val="40000"/>
                  </a:schemeClr>
                </a:gs>
                <a:gs pos="51000">
                  <a:schemeClr val="accent1">
                    <a:shade val="90000"/>
                    <a:alpha val="75000"/>
                  </a:schemeClr>
                </a:gs>
                <a:gs pos="100000">
                  <a:schemeClr val="accent1">
                    <a:shade val="9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9.799851536107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55-4C82-BFDA-553B194C0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비교과 프로그램</c:v>
                </c:pt>
                <c:pt idx="1">
                  <c:v>대학교육 활용성</c:v>
                </c:pt>
                <c:pt idx="2">
                  <c:v>취업지원</c:v>
                </c:pt>
                <c:pt idx="3">
                  <c:v>창업지원</c:v>
                </c:pt>
                <c:pt idx="4">
                  <c:v>진학지원</c:v>
                </c:pt>
              </c:strCache>
            </c:strRef>
          </c:cat>
          <c:val>
            <c:numRef>
              <c:f>Sheet1!$D$2:$D$6</c:f>
              <c:numCache>
                <c:formatCode>###0.0</c:formatCode>
                <c:ptCount val="5"/>
                <c:pt idx="0">
                  <c:v>71.875</c:v>
                </c:pt>
                <c:pt idx="1">
                  <c:v>69.803921568627445</c:v>
                </c:pt>
                <c:pt idx="2">
                  <c:v>75.137254901960787</c:v>
                </c:pt>
                <c:pt idx="3">
                  <c:v>70</c:v>
                </c:pt>
                <c:pt idx="4">
                  <c:v>83.25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30-4AFF-84BD-5EEB95134E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간호대학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680825434155865E-3"/>
                  <c:y val="-1.6333085893512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55-4C82-BFDA-553B194C0B9D}"/>
                </c:ext>
              </c:extLst>
            </c:dLbl>
            <c:dLbl>
              <c:idx val="1"/>
              <c:layout>
                <c:manualLayout>
                  <c:x val="-5.6458317783771643E-8"/>
                  <c:y val="-1.9599445858263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064731719671799E-2"/>
                      <c:h val="5.49771671175627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555-4C82-BFDA-553B194C0B9D}"/>
                </c:ext>
              </c:extLst>
            </c:dLbl>
            <c:dLbl>
              <c:idx val="4"/>
              <c:layout>
                <c:manualLayout>
                  <c:x val="4.302123815123399E-3"/>
                  <c:y val="-3.2666171787025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55-4C82-BFDA-553B194C0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비교과 프로그램</c:v>
                </c:pt>
                <c:pt idx="1">
                  <c:v>대학교육 활용성</c:v>
                </c:pt>
                <c:pt idx="2">
                  <c:v>취업지원</c:v>
                </c:pt>
                <c:pt idx="3">
                  <c:v>창업지원</c:v>
                </c:pt>
                <c:pt idx="4">
                  <c:v>진학지원</c:v>
                </c:pt>
              </c:strCache>
            </c:strRef>
          </c:cat>
          <c:val>
            <c:numRef>
              <c:f>Sheet1!$E$2:$E$6</c:f>
              <c:numCache>
                <c:formatCode>###0.0</c:formatCode>
                <c:ptCount val="5"/>
                <c:pt idx="0">
                  <c:v>70</c:v>
                </c:pt>
                <c:pt idx="1">
                  <c:v>77.058823529411768</c:v>
                </c:pt>
                <c:pt idx="2">
                  <c:v>81.235294117647058</c:v>
                </c:pt>
                <c:pt idx="3">
                  <c:v>76</c:v>
                </c:pt>
                <c:pt idx="4">
                  <c:v>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30-4AFF-84BD-5EEB95134E7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과학기술융합대학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70000"/>
                  </a:schemeClr>
                </a:gs>
                <a:gs pos="75000">
                  <a:schemeClr val="accent1">
                    <a:tint val="70000"/>
                    <a:lumMod val="60000"/>
                    <a:lumOff val="40000"/>
                  </a:schemeClr>
                </a:gs>
                <a:gs pos="51000">
                  <a:schemeClr val="accent1">
                    <a:tint val="70000"/>
                    <a:alpha val="75000"/>
                  </a:schemeClr>
                </a:gs>
                <a:gs pos="100000">
                  <a:schemeClr val="accent1">
                    <a:tint val="7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비교과 프로그램</c:v>
                </c:pt>
                <c:pt idx="1">
                  <c:v>대학교육 활용성</c:v>
                </c:pt>
                <c:pt idx="2">
                  <c:v>취업지원</c:v>
                </c:pt>
                <c:pt idx="3">
                  <c:v>창업지원</c:v>
                </c:pt>
                <c:pt idx="4">
                  <c:v>진학지원</c:v>
                </c:pt>
              </c:strCache>
            </c:strRef>
          </c:cat>
          <c:val>
            <c:numRef>
              <c:f>Sheet1!$F$2:$F$6</c:f>
              <c:numCache>
                <c:formatCode>###0.0</c:formatCode>
                <c:ptCount val="5"/>
                <c:pt idx="0">
                  <c:v>70</c:v>
                </c:pt>
                <c:pt idx="1">
                  <c:v>77.222222222222229</c:v>
                </c:pt>
                <c:pt idx="2">
                  <c:v>75</c:v>
                </c:pt>
                <c:pt idx="3">
                  <c:v>80</c:v>
                </c:pt>
                <c:pt idx="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30-4AFF-84BD-5EEB95134E7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디자인예술대학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50000"/>
                  </a:schemeClr>
                </a:gs>
                <a:gs pos="75000">
                  <a:schemeClr val="accent1">
                    <a:tint val="50000"/>
                    <a:lumMod val="60000"/>
                    <a:lumOff val="40000"/>
                  </a:schemeClr>
                </a:gs>
                <a:gs pos="51000">
                  <a:schemeClr val="accent1">
                    <a:tint val="50000"/>
                    <a:alpha val="75000"/>
                  </a:schemeClr>
                </a:gs>
                <a:gs pos="100000">
                  <a:schemeClr val="accent1">
                    <a:tint val="50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비교과 프로그램</c:v>
                </c:pt>
                <c:pt idx="1">
                  <c:v>대학교육 활용성</c:v>
                </c:pt>
                <c:pt idx="2">
                  <c:v>취업지원</c:v>
                </c:pt>
                <c:pt idx="3">
                  <c:v>창업지원</c:v>
                </c:pt>
                <c:pt idx="4">
                  <c:v>진학지원</c:v>
                </c:pt>
              </c:strCache>
            </c:strRef>
          </c:cat>
          <c:val>
            <c:numRef>
              <c:f>Sheet1!$G$2:$G$6</c:f>
              <c:numCache>
                <c:formatCode>###0.0</c:formatCode>
                <c:ptCount val="5"/>
                <c:pt idx="0">
                  <c:v>76.666666666666671</c:v>
                </c:pt>
                <c:pt idx="1">
                  <c:v>78</c:v>
                </c:pt>
                <c:pt idx="2">
                  <c:v>75.888888888888886</c:v>
                </c:pt>
                <c:pt idx="3">
                  <c:v>100</c:v>
                </c:pt>
                <c:pt idx="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30-4AFF-84BD-5EEB95134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042678752"/>
        <c:axId val="1042670592"/>
      </c:barChart>
      <c:catAx>
        <c:axId val="104267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42670592"/>
        <c:crosses val="autoZero"/>
        <c:auto val="1"/>
        <c:lblAlgn val="ctr"/>
        <c:lblOffset val="100"/>
        <c:noMultiLvlLbl val="0"/>
      </c:catAx>
      <c:valAx>
        <c:axId val="10426705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426787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남성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76000"/>
                  </a:schemeClr>
                </a:gs>
                <a:gs pos="75000">
                  <a:schemeClr val="accent1">
                    <a:shade val="76000"/>
                    <a:lumMod val="60000"/>
                    <a:lumOff val="40000"/>
                  </a:schemeClr>
                </a:gs>
                <a:gs pos="51000">
                  <a:schemeClr val="accent1">
                    <a:shade val="76000"/>
                    <a:alpha val="75000"/>
                  </a:schemeClr>
                </a:gs>
                <a:gs pos="100000">
                  <a:schemeClr val="accent1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대학혁신</c:v>
                </c:pt>
                <c:pt idx="1">
                  <c:v>대학인식</c:v>
                </c:pt>
                <c:pt idx="2">
                  <c:v>대학명성</c:v>
                </c:pt>
                <c:pt idx="3">
                  <c:v>전반적 만족도</c:v>
                </c:pt>
                <c:pt idx="4">
                  <c:v>학생지원 서비스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69.745762711864401</c:v>
                </c:pt>
                <c:pt idx="1">
                  <c:v>74.322033898305079</c:v>
                </c:pt>
                <c:pt idx="2">
                  <c:v>69.491525423728817</c:v>
                </c:pt>
                <c:pt idx="3">
                  <c:v>71.949152542372886</c:v>
                </c:pt>
                <c:pt idx="4">
                  <c:v>71.406779661016955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0-4AFF-84BD-5EEB95134E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여성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340412717077998E-3"/>
                  <c:y val="1.9599703072214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55-4C82-BFDA-553B194C0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대학혁신</c:v>
                </c:pt>
                <c:pt idx="1">
                  <c:v>대학인식</c:v>
                </c:pt>
                <c:pt idx="2">
                  <c:v>대학명성</c:v>
                </c:pt>
                <c:pt idx="3">
                  <c:v>전반적 만족도</c:v>
                </c:pt>
                <c:pt idx="4">
                  <c:v>학생지원 서비스</c:v>
                </c:pt>
              </c:strCache>
            </c:strRef>
          </c:cat>
          <c:val>
            <c:numRef>
              <c:f>Sheet1!$C$2:$C$6</c:f>
              <c:numCache>
                <c:formatCode>###0.0</c:formatCode>
                <c:ptCount val="5"/>
                <c:pt idx="0">
                  <c:v>70.294117647058826</c:v>
                </c:pt>
                <c:pt idx="1">
                  <c:v>73.011764705882356</c:v>
                </c:pt>
                <c:pt idx="2">
                  <c:v>70.694117647058818</c:v>
                </c:pt>
                <c:pt idx="3">
                  <c:v>70.352941176470594</c:v>
                </c:pt>
                <c:pt idx="4">
                  <c:v>71.952941176470588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0-4AFF-84BD-5EEB95134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042673856"/>
        <c:axId val="1042674400"/>
      </c:barChart>
      <c:catAx>
        <c:axId val="104267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42674400"/>
        <c:crosses val="autoZero"/>
        <c:auto val="1"/>
        <c:lblAlgn val="ctr"/>
        <c:lblOffset val="100"/>
        <c:noMultiLvlLbl val="0"/>
      </c:catAx>
      <c:valAx>
        <c:axId val="1042674400"/>
        <c:scaling>
          <c:orientation val="minMax"/>
          <c:max val="90"/>
          <c:min val="4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42673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16001012769661E-2"/>
          <c:y val="0.19887074474770619"/>
          <c:w val="0.95908397331183837"/>
          <c:h val="0.5188861915719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남성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76000"/>
                  </a:schemeClr>
                </a:gs>
                <a:gs pos="75000">
                  <a:schemeClr val="accent1">
                    <a:shade val="76000"/>
                    <a:lumMod val="60000"/>
                    <a:lumOff val="40000"/>
                  </a:schemeClr>
                </a:gs>
                <a:gs pos="51000">
                  <a:schemeClr val="accent1">
                    <a:shade val="76000"/>
                    <a:alpha val="75000"/>
                  </a:schemeClr>
                </a:gs>
                <a:gs pos="100000">
                  <a:schemeClr val="accent1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비교과 프로그램</c:v>
                </c:pt>
                <c:pt idx="1">
                  <c:v>대학교육 활용성</c:v>
                </c:pt>
                <c:pt idx="2">
                  <c:v>취업지원</c:v>
                </c:pt>
                <c:pt idx="3">
                  <c:v>창업지원</c:v>
                </c:pt>
                <c:pt idx="4">
                  <c:v>진학지원</c:v>
                </c:pt>
              </c:strCache>
            </c:strRef>
          </c:cat>
          <c:val>
            <c:numRef>
              <c:f>Sheet1!$B$2:$B$6</c:f>
              <c:numCache>
                <c:formatCode>###0.0</c:formatCode>
                <c:ptCount val="5"/>
                <c:pt idx="0">
                  <c:v>75.454545454545453</c:v>
                </c:pt>
                <c:pt idx="1">
                  <c:v>73.898305084745758</c:v>
                </c:pt>
                <c:pt idx="2">
                  <c:v>72.448275862068968</c:v>
                </c:pt>
                <c:pt idx="3">
                  <c:v>83.333333333333329</c:v>
                </c:pt>
                <c:pt idx="4">
                  <c:v>79.63636363636364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0-4AFF-84BD-5EEB95134E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여성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340412717077998E-3"/>
                  <c:y val="1.9599703072214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55-4C82-BFDA-553B194C0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비교과 프로그램</c:v>
                </c:pt>
                <c:pt idx="1">
                  <c:v>대학교육 활용성</c:v>
                </c:pt>
                <c:pt idx="2">
                  <c:v>취업지원</c:v>
                </c:pt>
                <c:pt idx="3">
                  <c:v>창업지원</c:v>
                </c:pt>
                <c:pt idx="4">
                  <c:v>진학지원</c:v>
                </c:pt>
              </c:strCache>
            </c:strRef>
          </c:cat>
          <c:val>
            <c:numRef>
              <c:f>Sheet1!$C$2:$C$6</c:f>
              <c:numCache>
                <c:formatCode>###0.0</c:formatCode>
                <c:ptCount val="5"/>
                <c:pt idx="0">
                  <c:v>73.589743589743591</c:v>
                </c:pt>
                <c:pt idx="1">
                  <c:v>74</c:v>
                </c:pt>
                <c:pt idx="2">
                  <c:v>77.297619047619051</c:v>
                </c:pt>
                <c:pt idx="3">
                  <c:v>82.2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0-4AFF-84BD-5EEB95134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042674944"/>
        <c:axId val="940168608"/>
      </c:barChart>
      <c:catAx>
        <c:axId val="104267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940168608"/>
        <c:crosses val="autoZero"/>
        <c:auto val="1"/>
        <c:lblAlgn val="ctr"/>
        <c:lblOffset val="100"/>
        <c:noMultiLvlLbl val="0"/>
      </c:catAx>
      <c:valAx>
        <c:axId val="9401686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426749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ko-K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77-4028-BAFC-AD9FF90F14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77-4028-BAFC-AD9FF90F14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77-4028-BAFC-AD9FF90F14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77-4028-BAFC-AD9FF90F14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77-4028-BAFC-AD9FF90F14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777-4028-BAFC-AD9FF90F14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6E-4A96-A314-42C181BCD14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07B-4567-ADF1-3A264E60347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07B-4567-ADF1-3A264E60347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07B-4567-ADF1-3A264E60347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07B-4567-ADF1-3A264E603470}"/>
              </c:ext>
            </c:extLst>
          </c:dPt>
          <c:dLbls>
            <c:dLbl>
              <c:idx val="6"/>
              <c:layout>
                <c:manualLayout>
                  <c:x val="3.4509720017895436E-2"/>
                  <c:y val="-1.3422886627582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80797670953897"/>
                      <c:h val="7.8490378672745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6E-4A96-A314-42C181BCD1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교양교육(자기관리, 인문소양 등)</c:v>
                </c:pt>
                <c:pt idx="1">
                  <c:v>전공교육</c:v>
                </c:pt>
                <c:pt idx="2">
                  <c:v>창의적 문제해결 능력</c:v>
                </c:pt>
                <c:pt idx="3">
                  <c:v>융복합교육</c:v>
                </c:pt>
                <c:pt idx="4">
                  <c:v>직업체험교육(현장실습, 인턴십 등)</c:v>
                </c:pt>
                <c:pt idx="5">
                  <c:v>의사소통, 조직적응력 교육</c:v>
                </c:pt>
                <c:pt idx="6">
                  <c:v>회봉사, 재능기부 활동 교육</c:v>
                </c:pt>
                <c:pt idx="7">
                  <c:v>외국어 교육</c:v>
                </c:pt>
                <c:pt idx="8">
                  <c:v>국제화교육(해외 체험활동 등)</c:v>
                </c:pt>
                <c:pt idx="9">
                  <c:v>컴퓨터 활용능력</c:v>
                </c:pt>
                <c:pt idx="10">
                  <c:v>기타( )</c:v>
                </c:pt>
              </c:strCache>
            </c:strRef>
          </c:cat>
          <c:val>
            <c:numRef>
              <c:f>Sheet1!$B$2:$B$12</c:f>
              <c:numCache>
                <c:formatCode>###0</c:formatCode>
                <c:ptCount val="11"/>
                <c:pt idx="0">
                  <c:v>12</c:v>
                </c:pt>
                <c:pt idx="1">
                  <c:v>60</c:v>
                </c:pt>
                <c:pt idx="2">
                  <c:v>6</c:v>
                </c:pt>
                <c:pt idx="3">
                  <c:v>1</c:v>
                </c:pt>
                <c:pt idx="4">
                  <c:v>31</c:v>
                </c:pt>
                <c:pt idx="5">
                  <c:v>7</c:v>
                </c:pt>
                <c:pt idx="6">
                  <c:v>2</c:v>
                </c:pt>
                <c:pt idx="7">
                  <c:v>14</c:v>
                </c:pt>
                <c:pt idx="8">
                  <c:v>6</c:v>
                </c:pt>
                <c:pt idx="9">
                  <c:v>5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E-4A96-A314-42C181BCD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200866558232987E-3"/>
          <c:y val="3.0829949210330915E-2"/>
          <c:w val="0.42631182385227412"/>
          <c:h val="0.93601787280300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95B53-09E5-4D9B-9251-05F7EF2B6B29}" type="datetimeFigureOut">
              <a:rPr lang="ko-KR" altLang="en-US" smtClean="0"/>
              <a:pPr/>
              <a:t>2023-03-06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E97E0-23CB-4899-AB73-1840858872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표지1(보고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703092F-3C58-44E5-8E3B-38D4A0C84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" y="0"/>
            <a:ext cx="9904066" cy="6858000"/>
          </a:xfrm>
          <a:prstGeom prst="rect">
            <a:avLst/>
          </a:prstGeom>
        </p:spPr>
      </p:pic>
      <p:sp>
        <p:nvSpPr>
          <p:cNvPr id="11" name="사각형: 둥근 위쪽 모서리 10">
            <a:extLst>
              <a:ext uri="{FF2B5EF4-FFF2-40B4-BE49-F238E27FC236}">
                <a16:creationId xmlns:a16="http://schemas.microsoft.com/office/drawing/2014/main" id="{402D5F5E-3B4A-4CC6-BC5A-85E1E9D1C68A}"/>
              </a:ext>
            </a:extLst>
          </p:cNvPr>
          <p:cNvSpPr/>
          <p:nvPr userDrawn="1"/>
        </p:nvSpPr>
        <p:spPr bwMode="auto">
          <a:xfrm>
            <a:off x="3653886" y="980727"/>
            <a:ext cx="2775278" cy="800207"/>
          </a:xfrm>
          <a:prstGeom prst="round2Same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그림 개체 틀 8"/>
          <p:cNvSpPr>
            <a:spLocks noGrp="1"/>
          </p:cNvSpPr>
          <p:nvPr userDrawn="1">
            <p:ph type="pic" sz="quarter" idx="10"/>
          </p:nvPr>
        </p:nvSpPr>
        <p:spPr>
          <a:xfrm>
            <a:off x="1100573" y="548680"/>
            <a:ext cx="2268251" cy="757151"/>
          </a:xfrm>
          <a:prstGeom prst="rect">
            <a:avLst/>
          </a:prstGeom>
        </p:spPr>
        <p:txBody>
          <a:bodyPr anchor="ctr"/>
          <a:lstStyle>
            <a:lvl1pPr marL="0" indent="0" algn="ctr" latinLnBrk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13B3D33F-1067-4EB0-BDC9-949B06599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0572" y="5939988"/>
            <a:ext cx="1963999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l" latinLnBrk="0">
              <a:buNone/>
              <a:defRPr sz="1800" b="1" cap="none" spc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날짜 편집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1100573" y="1340768"/>
            <a:ext cx="7704855" cy="912688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algn="l" latinLnBrk="0">
              <a:defRPr sz="4000" b="0" cap="all" spc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마스터 제목 편집</a:t>
            </a:r>
          </a:p>
        </p:txBody>
      </p:sp>
    </p:spTree>
    <p:extLst>
      <p:ext uri="{BB962C8B-B14F-4D97-AF65-F5344CB8AC3E}">
        <p14:creationId xmlns:p14="http://schemas.microsoft.com/office/powerpoint/2010/main" val="377125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66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(분할선 없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272480" y="179348"/>
            <a:ext cx="15023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latinLnBrk="0">
              <a:defRPr sz="1800" b="1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1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8426138" y="240903"/>
            <a:ext cx="120738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 algn="r" latinLnBrk="0">
              <a:buNone/>
              <a:defRPr sz="1400" b="1" i="0">
                <a:solidFill>
                  <a:schemeClr val="bg1">
                    <a:lumMod val="6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7" name="내용 개체 틀 2"/>
          <p:cNvSpPr>
            <a:spLocks noGrp="1"/>
          </p:cNvSpPr>
          <p:nvPr>
            <p:ph sz="half" idx="13" hasCustomPrompt="1"/>
          </p:nvPr>
        </p:nvSpPr>
        <p:spPr>
          <a:xfrm>
            <a:off x="272480" y="2448993"/>
            <a:ext cx="9361040" cy="12680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82563" indent="-182563" algn="just" latinLnBrk="0">
              <a:buFont typeface="Wingdings" pitchFamily="2" charset="2"/>
              <a:buChar char="ü"/>
              <a:defRPr sz="1400" b="0"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1pPr>
            <a:lvl2pPr marL="354013" indent="-171450" algn="just" latinLnBrk="0">
              <a:buFont typeface="Wingdings" pitchFamily="2" charset="2"/>
              <a:buChar char="Ø"/>
              <a:defRPr sz="1400" b="0"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2pPr>
            <a:lvl3pPr marL="536575" indent="-182563" algn="just" latinLnBrk="0">
              <a:buFont typeface="Wingdings" pitchFamily="2" charset="2"/>
              <a:buChar char="v"/>
              <a:defRPr sz="1400" b="0"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3pPr>
            <a:lvl4pPr marL="719138" indent="-182563" algn="just" latinLnBrk="0">
              <a:buFont typeface="Wingdings" pitchFamily="2" charset="2"/>
              <a:buChar char="l"/>
              <a:defRPr sz="1200" b="0"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4pPr>
            <a:lvl5pPr marL="901700" indent="-182563" algn="just" latinLnBrk="0">
              <a:buFont typeface="Wingdings" pitchFamily="2" charset="2"/>
              <a:buChar char="§"/>
              <a:defRPr sz="1200" b="0"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첫째 수준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9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272480" y="657226"/>
            <a:ext cx="9361040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just" latinLnBrk="0">
              <a:buNone/>
              <a:defRPr sz="1400" b="1">
                <a:latin typeface="맑은 고딕" pitchFamily="50" charset="-127"/>
                <a:ea typeface="맑은 고딕" pitchFamily="50" charset="-127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슬라이드 텍스트 편집</a:t>
            </a:r>
          </a:p>
        </p:txBody>
      </p:sp>
      <p:sp>
        <p:nvSpPr>
          <p:cNvPr id="24" name="텍스트 개체 틀 25"/>
          <p:cNvSpPr>
            <a:spLocks noGrp="1"/>
          </p:cNvSpPr>
          <p:nvPr>
            <p:ph type="body" sz="quarter" idx="15" hasCustomPrompt="1"/>
          </p:nvPr>
        </p:nvSpPr>
        <p:spPr>
          <a:xfrm>
            <a:off x="274640" y="2161199"/>
            <a:ext cx="1579278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latinLnBrk="0">
              <a:buFontTx/>
              <a:buNone/>
              <a:defRPr sz="1200" b="1">
                <a:latin typeface="맑은 고딕" pitchFamily="50" charset="-127"/>
                <a:ea typeface="맑은 고딕" pitchFamily="50" charset="-127"/>
              </a:defRPr>
            </a:lvl1pPr>
            <a:lvl5pPr marL="2171700" indent="-3429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altLang="ko-KR" dirty="0"/>
              <a:t>[</a:t>
            </a:r>
            <a:r>
              <a:rPr lang="ko-KR" altLang="en-US" dirty="0"/>
              <a:t>표</a:t>
            </a:r>
            <a:r>
              <a:rPr lang="en-US" altLang="ko-KR" dirty="0"/>
              <a:t>/</a:t>
            </a:r>
            <a:r>
              <a:rPr lang="ko-KR" altLang="en-US" dirty="0"/>
              <a:t>그림 제목 편집</a:t>
            </a:r>
            <a:r>
              <a:rPr lang="en-US" altLang="ko-KR" dirty="0"/>
              <a:t>]</a:t>
            </a:r>
            <a:endParaRPr lang="ko-KR" altLang="en-US" dirty="0"/>
          </a:p>
        </p:txBody>
      </p:sp>
      <p:cxnSp>
        <p:nvCxnSpPr>
          <p:cNvPr id="31" name="직선 연결선 30"/>
          <p:cNvCxnSpPr/>
          <p:nvPr userDrawn="1"/>
        </p:nvCxnSpPr>
        <p:spPr>
          <a:xfrm>
            <a:off x="0" y="548680"/>
            <a:ext cx="99060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 userDrawn="1"/>
        </p:nvCxnSpPr>
        <p:spPr>
          <a:xfrm>
            <a:off x="0" y="6309000"/>
            <a:ext cx="99060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873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313" y="6417373"/>
            <a:ext cx="158760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34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2E5E020-CAC7-4BE2-9DDE-251B0D171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"/>
            <a:ext cx="2144688" cy="2044547"/>
          </a:xfrm>
          <a:prstGeom prst="rect">
            <a:avLst/>
          </a:prstGeom>
        </p:spPr>
      </p:pic>
      <p:cxnSp>
        <p:nvCxnSpPr>
          <p:cNvPr id="12" name="직선 연결선 11"/>
          <p:cNvCxnSpPr>
            <a:cxnSpLocks/>
          </p:cNvCxnSpPr>
          <p:nvPr userDrawn="1"/>
        </p:nvCxnSpPr>
        <p:spPr>
          <a:xfrm>
            <a:off x="596516" y="641069"/>
            <a:ext cx="8892484" cy="0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417000" y="6381328"/>
            <a:ext cx="907200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668524" y="179348"/>
            <a:ext cx="15023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1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50571" y="312911"/>
            <a:ext cx="1834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 spc="-15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 rotWithShape="1">
          <a:blip r:embed="rId3"/>
          <a:srcRect l="970"/>
          <a:stretch/>
        </p:blipFill>
        <p:spPr>
          <a:xfrm>
            <a:off x="422213" y="6489340"/>
            <a:ext cx="1098406" cy="2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4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3(보고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57C35B8-901F-4924-8093-6B04654DA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1899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AAC671D-C133-4100-A4CF-6CD0D4A27E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2" y="0"/>
            <a:ext cx="4281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6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DA0B5CD-2989-477B-8816-059071A403F5}"/>
              </a:ext>
            </a:extLst>
          </p:cNvPr>
          <p:cNvGrpSpPr/>
          <p:nvPr userDrawn="1"/>
        </p:nvGrpSpPr>
        <p:grpSpPr>
          <a:xfrm>
            <a:off x="-1" y="0"/>
            <a:ext cx="4281900" cy="6858000"/>
            <a:chOff x="-1" y="0"/>
            <a:chExt cx="4281900" cy="6858000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C196D168-BCA5-49F2-ABFE-E5CC59B643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81899" cy="6858000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0B8D00C1-F614-47B0-9182-D34E932A68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281899" cy="6858000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26C5BE2-850C-47FA-9913-653B05AE00AC}"/>
              </a:ext>
            </a:extLst>
          </p:cNvPr>
          <p:cNvGrpSpPr/>
          <p:nvPr userDrawn="1"/>
        </p:nvGrpSpPr>
        <p:grpSpPr>
          <a:xfrm rot="10800000">
            <a:off x="5631640" y="0"/>
            <a:ext cx="4281900" cy="6858000"/>
            <a:chOff x="-1" y="0"/>
            <a:chExt cx="4281900" cy="6858000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959845F5-8DBD-455C-BE85-DE057896CA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81899" cy="6858000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2CC4688E-224B-4473-9CA5-B2360EBD04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28189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284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(빈 화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2E5E020-CAC7-4BE2-9DDE-251B0D171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"/>
            <a:ext cx="2144688" cy="2044547"/>
          </a:xfrm>
          <a:prstGeom prst="rect">
            <a:avLst/>
          </a:prstGeom>
        </p:spPr>
      </p:pic>
      <p:cxnSp>
        <p:nvCxnSpPr>
          <p:cNvPr id="12" name="직선 연결선 11"/>
          <p:cNvCxnSpPr>
            <a:cxnSpLocks/>
          </p:cNvCxnSpPr>
          <p:nvPr userDrawn="1"/>
        </p:nvCxnSpPr>
        <p:spPr>
          <a:xfrm>
            <a:off x="596517" y="641069"/>
            <a:ext cx="8892484" cy="0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417002" y="6381328"/>
            <a:ext cx="9071999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668525" y="179348"/>
            <a:ext cx="14654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1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50573" y="312911"/>
            <a:ext cx="1834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 spc="-15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714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본문(분할선 있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0" y="549000"/>
            <a:ext cx="9906000" cy="0"/>
          </a:xfrm>
          <a:prstGeom prst="line">
            <a:avLst/>
          </a:prstGeom>
          <a:ln w="571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0" y="6309000"/>
            <a:ext cx="9906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6393160" y="240903"/>
            <a:ext cx="29868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522348" y="179348"/>
            <a:ext cx="4430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pic>
        <p:nvPicPr>
          <p:cNvPr id="16" name="_x132815736" descr="EMB00000a6c0b9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6" y="6398562"/>
            <a:ext cx="161925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523875" y="655611"/>
            <a:ext cx="8858250" cy="901182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180000" tIns="36000" rIns="180000" bIns="36000" anchor="ctr" anchorCtr="0"/>
          <a:lstStyle>
            <a:lvl1pPr marL="0" indent="0" algn="ctr" latinLnBrk="0">
              <a:spcBef>
                <a:spcPts val="0"/>
              </a:spcBef>
              <a:buNone/>
              <a:defRPr sz="1400" b="1">
                <a:latin typeface="+mn-ea"/>
                <a:ea typeface="+mn-ea"/>
              </a:defRPr>
            </a:lvl1pPr>
          </a:lstStyle>
          <a:p>
            <a:pPr lvl="0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922897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3" pos="3120">
          <p15:clr>
            <a:srgbClr val="FBAE40"/>
          </p15:clr>
        </p15:guide>
        <p15:guide id="4" pos="3188">
          <p15:clr>
            <a:srgbClr val="FBAE40"/>
          </p15:clr>
        </p15:guide>
        <p15:guide id="5" pos="30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본문(분할선 있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0" y="548680"/>
            <a:ext cx="9906000" cy="0"/>
          </a:xfrm>
          <a:prstGeom prst="line">
            <a:avLst/>
          </a:prstGeom>
          <a:ln w="571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0" y="6309000"/>
            <a:ext cx="9906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6393160" y="240903"/>
            <a:ext cx="29868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522349" y="179348"/>
            <a:ext cx="4430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522347" y="655610"/>
            <a:ext cx="8859777" cy="1011825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360000" tIns="36000" rIns="360000" bIns="36000" anchor="ctr" anchorCtr="0"/>
          <a:lstStyle>
            <a:lvl1pPr marL="0" indent="0" algn="ctr" latinLnBrk="0">
              <a:buNone/>
              <a:defRPr sz="1400" b="1">
                <a:latin typeface="+mn-ea"/>
                <a:ea typeface="+mn-ea"/>
              </a:defRPr>
            </a:lvl1pPr>
          </a:lstStyle>
          <a:p>
            <a:pPr lvl="0"/>
            <a:endParaRPr lang="en-US" altLang="ko-KR" dirty="0" smtClean="0"/>
          </a:p>
        </p:txBody>
      </p:sp>
      <p:pic>
        <p:nvPicPr>
          <p:cNvPr id="9" name="_x132815736" descr="EMB00000a6c0b9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6" y="6398562"/>
            <a:ext cx="161925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06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3" pos="3120">
          <p15:clr>
            <a:srgbClr val="FBAE40"/>
          </p15:clr>
        </p15:guide>
        <p15:guide id="4" pos="3188">
          <p15:clr>
            <a:srgbClr val="FBAE40"/>
          </p15:clr>
        </p15:guide>
        <p15:guide id="5" pos="30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본문(분할선 있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0" y="548680"/>
            <a:ext cx="9906000" cy="0"/>
          </a:xfrm>
          <a:prstGeom prst="line">
            <a:avLst/>
          </a:prstGeom>
          <a:ln w="571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0" y="6309000"/>
            <a:ext cx="990600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6429164" y="240903"/>
            <a:ext cx="2950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522347" y="179348"/>
            <a:ext cx="4430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pic>
        <p:nvPicPr>
          <p:cNvPr id="8" name="_x132815736" descr="EMB00000a6c0b9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6" y="6398562"/>
            <a:ext cx="161925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654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120">
          <p15:clr>
            <a:srgbClr val="FBAE40"/>
          </p15:clr>
        </p15:guide>
        <p15:guide id="4" pos="3188">
          <p15:clr>
            <a:srgbClr val="FBAE40"/>
          </p15:clr>
        </p15:guide>
        <p15:guide id="5" pos="3052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90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장별 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텍스트 개체 틀 19"/>
          <p:cNvSpPr>
            <a:spLocks noGrp="1"/>
          </p:cNvSpPr>
          <p:nvPr>
            <p:ph type="body" sz="quarter" idx="12"/>
          </p:nvPr>
        </p:nvSpPr>
        <p:spPr>
          <a:xfrm>
            <a:off x="5061000" y="2097000"/>
            <a:ext cx="4320542" cy="3382995"/>
          </a:xfrm>
          <a:prstGeom prst="rect">
            <a:avLst/>
          </a:prstGeom>
        </p:spPr>
        <p:txBody>
          <a:bodyPr anchor="ctr"/>
          <a:lstStyle>
            <a:lvl1pPr marL="268288" indent="-268288" latinLnBrk="0">
              <a:buFont typeface="+mj-lt"/>
              <a:buAutoNum type="arabicPeriod"/>
              <a:defRPr sz="20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0"/>
            <a:ext cx="2736000" cy="68580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0"/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Rectangle 66"/>
          <p:cNvSpPr>
            <a:spLocks noChangeArrowheads="1"/>
          </p:cNvSpPr>
          <p:nvPr userDrawn="1"/>
        </p:nvSpPr>
        <p:spPr bwMode="auto">
          <a:xfrm>
            <a:off x="0" y="1692000"/>
            <a:ext cx="9903600" cy="2889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23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54000" tIns="10800" rIns="54000" bIns="10800" anchor="ctr"/>
          <a:lstStyle/>
          <a:p>
            <a:pPr algn="ctr" latinLnBrk="0">
              <a:spcBef>
                <a:spcPct val="20000"/>
              </a:spcBef>
              <a:buFont typeface="Wingdings" pitchFamily="2" charset="2"/>
              <a:buNone/>
            </a:pPr>
            <a:endParaRPr lang="ko-KR" altLang="en-US" sz="11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제목 15"/>
          <p:cNvSpPr>
            <a:spLocks noGrp="1"/>
          </p:cNvSpPr>
          <p:nvPr>
            <p:ph type="title"/>
          </p:nvPr>
        </p:nvSpPr>
        <p:spPr>
          <a:xfrm>
            <a:off x="2720752" y="648000"/>
            <a:ext cx="5256000" cy="936000"/>
          </a:xfrm>
          <a:prstGeom prst="rect">
            <a:avLst/>
          </a:prstGeom>
        </p:spPr>
        <p:txBody>
          <a:bodyPr anchor="ctr"/>
          <a:lstStyle>
            <a:lvl1pPr algn="l" latinLnBrk="0">
              <a:defRPr sz="24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1" hasCustomPrompt="1"/>
          </p:nvPr>
        </p:nvSpPr>
        <p:spPr>
          <a:xfrm>
            <a:off x="525000" y="648000"/>
            <a:ext cx="2195752" cy="935038"/>
          </a:xfrm>
          <a:prstGeom prst="rect">
            <a:avLst/>
          </a:prstGeom>
        </p:spPr>
        <p:txBody>
          <a:bodyPr anchor="ctr"/>
          <a:lstStyle>
            <a:lvl1pPr marL="0" indent="0" algn="r" latinLnBrk="0">
              <a:buNone/>
              <a:defRPr sz="2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ko-KR" altLang="en-US" dirty="0"/>
              <a:t>장 번호</a:t>
            </a:r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3"/>
          </p:nvPr>
        </p:nvSpPr>
        <p:spPr>
          <a:xfrm>
            <a:off x="0" y="2097000"/>
            <a:ext cx="2720752" cy="3384221"/>
          </a:xfrm>
          <a:prstGeom prst="rect">
            <a:avLst/>
          </a:prstGeom>
        </p:spPr>
        <p:txBody>
          <a:bodyPr anchor="ctr"/>
          <a:lstStyle>
            <a:lvl1pPr marL="357188" indent="-268288" latinLnBrk="0">
              <a:buFont typeface="+mj-lt"/>
              <a:buAutoNum type="romanUcPeriod"/>
              <a:defRPr sz="12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buFont typeface="+mj-lt"/>
              <a:buAutoNum type="romanUcPeriod"/>
              <a:defRPr sz="1200" b="1">
                <a:latin typeface="+mj-ea"/>
                <a:ea typeface="+mj-ea"/>
              </a:defRPr>
            </a:lvl2pPr>
            <a:lvl3pPr marL="1200150" indent="-285750">
              <a:buFont typeface="+mj-lt"/>
              <a:buAutoNum type="romanUcPeriod"/>
              <a:defRPr sz="1200" b="1">
                <a:latin typeface="+mj-ea"/>
                <a:ea typeface="+mj-ea"/>
              </a:defRPr>
            </a:lvl3pPr>
            <a:lvl4pPr marL="1657350" indent="-285750">
              <a:buFont typeface="+mj-lt"/>
              <a:buAutoNum type="romanUcPeriod"/>
              <a:defRPr sz="1200" b="1">
                <a:latin typeface="+mj-ea"/>
                <a:ea typeface="+mj-ea"/>
              </a:defRPr>
            </a:lvl4pPr>
            <a:lvl5pPr marL="2114550" indent="-285750">
              <a:buFont typeface="+mj-lt"/>
              <a:buAutoNum type="romanUcPeriod"/>
              <a:defRPr sz="1200" b="1">
                <a:latin typeface="+mj-ea"/>
                <a:ea typeface="+mj-ea"/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495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3(보고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612740" y="1844824"/>
            <a:ext cx="4716524" cy="912688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latinLnBrk="0">
              <a:defRPr sz="2800" b="1" cap="all" spc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제목 편집</a:t>
            </a:r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0" hasCustomPrompt="1"/>
          </p:nvPr>
        </p:nvSpPr>
        <p:spPr>
          <a:xfrm>
            <a:off x="524508" y="764808"/>
            <a:ext cx="936000" cy="936000"/>
          </a:xfrm>
          <a:prstGeom prst="rect">
            <a:avLst/>
          </a:prstGeom>
        </p:spPr>
        <p:txBody>
          <a:bodyPr anchor="ctr"/>
          <a:lstStyle>
            <a:lvl1pPr marL="0" indent="0" algn="ctr" latinLnBrk="0">
              <a:buNone/>
              <a:defRPr sz="28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대학 로고</a:t>
            </a: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272480" y="0"/>
            <a:ext cx="144000" cy="6858000"/>
          </a:xfrm>
          <a:prstGeom prst="rect">
            <a:avLst/>
          </a:prstGeom>
          <a:solidFill>
            <a:srgbClr val="F7964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latinLnBrk="0"/>
            <a:endParaRPr lang="ko-KR" altLang="en-US" sz="13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0"/>
            <a:ext cx="9906000" cy="657225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latinLnBrk="0"/>
            <a:endParaRPr lang="ko-KR" altLang="en-US" sz="13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0" y="3609020"/>
            <a:ext cx="9906000" cy="198022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latinLnBrk="0"/>
            <a:endParaRPr lang="ko-KR" altLang="en-US" sz="13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4" name="그룹 3"/>
          <p:cNvGrpSpPr/>
          <p:nvPr userDrawn="1"/>
        </p:nvGrpSpPr>
        <p:grpSpPr>
          <a:xfrm>
            <a:off x="523874" y="3897252"/>
            <a:ext cx="4333875" cy="2772108"/>
            <a:chOff x="523874" y="764704"/>
            <a:chExt cx="4333875" cy="2772108"/>
          </a:xfrm>
        </p:grpSpPr>
        <p:pic>
          <p:nvPicPr>
            <p:cNvPr id="15" name="Picture 2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92" y="1690714"/>
              <a:ext cx="1065203" cy="91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550" y="2625197"/>
              <a:ext cx="1065203" cy="91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768" y="1690714"/>
              <a:ext cx="1065203" cy="91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591" y="764704"/>
              <a:ext cx="1065203" cy="91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4" y="764704"/>
              <a:ext cx="1065203" cy="91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/>
            <p:cNvPicPr preferRelativeResize="0"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373" y="1690714"/>
              <a:ext cx="1065203" cy="91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"/>
            <p:cNvPicPr preferRelativeResize="0"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546" y="764704"/>
              <a:ext cx="1065203" cy="91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"/>
            <p:cNvPicPr preferRelativeResize="0"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4" y="2625197"/>
              <a:ext cx="1065203" cy="91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1"/>
            <p:cNvPicPr preferRelativeResize="0"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550" y="764704"/>
              <a:ext cx="1065203" cy="91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부제목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412324" y="4018420"/>
            <a:ext cx="1963999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latinLnBrk="0">
              <a:buNone/>
              <a:defRPr sz="1800" b="1" cap="none" spc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날짜 편집</a:t>
            </a:r>
          </a:p>
        </p:txBody>
      </p:sp>
    </p:spTree>
    <p:extLst>
      <p:ext uri="{BB962C8B-B14F-4D97-AF65-F5344CB8AC3E}">
        <p14:creationId xmlns:p14="http://schemas.microsoft.com/office/powerpoint/2010/main" val="331576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63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2" r:id="rId4"/>
    <p:sldLayoutId id="2147483669" r:id="rId5"/>
    <p:sldLayoutId id="2147483670" r:id="rId6"/>
    <p:sldLayoutId id="2147483671" r:id="rId7"/>
    <p:sldLayoutId id="2147483660" r:id="rId8"/>
    <p:sldLayoutId id="2147483665" r:id="rId9"/>
    <p:sldLayoutId id="2147483655" r:id="rId10"/>
    <p:sldLayoutId id="2147483656" r:id="rId11"/>
    <p:sldLayoutId id="2147483673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100573" y="1340769"/>
            <a:ext cx="8136904" cy="912688"/>
          </a:xfrm>
        </p:spPr>
        <p:txBody>
          <a:bodyPr>
            <a:normAutofit/>
          </a:bodyPr>
          <a:lstStyle/>
          <a:p>
            <a:r>
              <a:rPr lang="en-US" altLang="ko-KR" sz="3199" spc="-150" dirty="0" smtClean="0"/>
              <a:t>2022</a:t>
            </a:r>
            <a:r>
              <a:rPr lang="ko-KR" altLang="en-US" sz="3199" spc="-150" dirty="0" smtClean="0"/>
              <a:t>학년도 </a:t>
            </a:r>
            <a:r>
              <a:rPr lang="ko-KR" altLang="en-US" sz="3199" spc="-150" dirty="0" err="1"/>
              <a:t>신한대학교</a:t>
            </a:r>
            <a:r>
              <a:rPr lang="ko-KR" altLang="en-US" sz="3199" spc="-150" dirty="0"/>
              <a:t> </a:t>
            </a:r>
            <a:r>
              <a:rPr lang="ko-KR" altLang="en-US" sz="3199" spc="-150" dirty="0" smtClean="0"/>
              <a:t>졸업생 </a:t>
            </a:r>
            <a:r>
              <a:rPr lang="ko-KR" altLang="en-US" sz="3199" spc="-150" dirty="0"/>
              <a:t>만족도 조사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89D4BA50-B8EB-4318-B606-016CB8F0F4F3}"/>
              </a:ext>
            </a:extLst>
          </p:cNvPr>
          <p:cNvSpPr txBox="1">
            <a:spLocks/>
          </p:cNvSpPr>
          <p:nvPr/>
        </p:nvSpPr>
        <p:spPr>
          <a:xfrm>
            <a:off x="1100573" y="2096853"/>
            <a:ext cx="5796644" cy="717337"/>
          </a:xfrm>
          <a:prstGeom prst="rect">
            <a:avLst/>
          </a:prstGeom>
        </p:spPr>
        <p:txBody>
          <a:bodyPr wrap="square" anchor="t" anchorCtr="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spc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defRPr>
            </a:lvl1pPr>
          </a:lstStyle>
          <a:p>
            <a:pPr algn="l"/>
            <a:endParaRPr lang="en-US" altLang="ko-KR" sz="2799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ko-KR" altLang="en-US" sz="3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결과보고서</a:t>
            </a:r>
            <a:endParaRPr lang="ko-KR" altLang="en-US" sz="3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5752DFE-288F-4E92-B23D-1F93856D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6201308"/>
            <a:ext cx="1657240" cy="4186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7083379-3103-4ED5-84F4-2E0FD1B98396}"/>
              </a:ext>
            </a:extLst>
          </p:cNvPr>
          <p:cNvSpPr/>
          <p:nvPr/>
        </p:nvSpPr>
        <p:spPr bwMode="auto">
          <a:xfrm flipH="1">
            <a:off x="1009133" y="1592796"/>
            <a:ext cx="45719" cy="1221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부제목 6">
            <a:extLst>
              <a:ext uri="{FF2B5EF4-FFF2-40B4-BE49-F238E27FC236}">
                <a16:creationId xmlns:a16="http://schemas.microsoft.com/office/drawing/2014/main" id="{76CC6ECD-6608-4F4F-BBA1-1399412A1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2684" y="6225950"/>
            <a:ext cx="1186543" cy="369332"/>
          </a:xfrm>
        </p:spPr>
        <p:txBody>
          <a:bodyPr/>
          <a:lstStyle/>
          <a:p>
            <a:r>
              <a:rPr lang="en-US" altLang="ko-KR" dirty="0" smtClean="0"/>
              <a:t>2023. 03.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10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68524" y="179348"/>
            <a:ext cx="1696298" cy="369332"/>
          </a:xfr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5.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응답자 현황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9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903941"/>
              </p:ext>
            </p:extLst>
          </p:nvPr>
        </p:nvGraphicFramePr>
        <p:xfrm>
          <a:off x="524508" y="765746"/>
          <a:ext cx="4319212" cy="5471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794838295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627918025"/>
                    </a:ext>
                  </a:extLst>
                </a:gridCol>
                <a:gridCol w="827606">
                  <a:extLst>
                    <a:ext uri="{9D8B030D-6E8A-4147-A177-3AD203B41FA5}">
                      <a16:colId xmlns:a16="http://schemas.microsoft.com/office/drawing/2014/main" val="3015951035"/>
                    </a:ext>
                  </a:extLst>
                </a:gridCol>
                <a:gridCol w="827606">
                  <a:extLst>
                    <a:ext uri="{9D8B030D-6E8A-4147-A177-3AD203B41FA5}">
                      <a16:colId xmlns:a16="http://schemas.microsoft.com/office/drawing/2014/main" val="1226500971"/>
                    </a:ext>
                  </a:extLst>
                </a:gridCol>
              </a:tblGrid>
              <a:tr h="29823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  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사례 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b="1" u="none" strike="noStrike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810907"/>
                  </a:ext>
                </a:extLst>
              </a:tr>
              <a:tr h="29823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smtClean="0">
                          <a:effectLst/>
                          <a:latin typeface="+mn-ea"/>
                          <a:ea typeface="+mn-ea"/>
                        </a:rPr>
                        <a:t>전   체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>
                          <a:effectLst/>
                          <a:latin typeface="+mn-ea"/>
                          <a:ea typeface="+mn-ea"/>
                        </a:rPr>
                        <a:t>172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 smtClean="0">
                          <a:effectLst/>
                          <a:latin typeface="+mn-ea"/>
                          <a:ea typeface="+mn-ea"/>
                        </a:rPr>
                        <a:t>100.0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435486"/>
                  </a:ext>
                </a:extLst>
              </a:tr>
              <a:tr h="29823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성별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남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376791"/>
                  </a:ext>
                </a:extLst>
              </a:tr>
              <a:tr h="2982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여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326892"/>
                  </a:ext>
                </a:extLst>
              </a:tr>
              <a:tr h="298237"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smtClean="0">
                          <a:effectLst/>
                          <a:latin typeface="+mn-ea"/>
                          <a:ea typeface="+mn-ea"/>
                        </a:rPr>
                        <a:t>단과대학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사회과학대학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062082"/>
                  </a:ext>
                </a:extLst>
              </a:tr>
              <a:tr h="2982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글로벌비즈니스대학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724912"/>
                  </a:ext>
                </a:extLst>
              </a:tr>
              <a:tr h="2982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dirty="0" err="1" smtClean="0">
                          <a:effectLst/>
                          <a:latin typeface="+mn-ea"/>
                          <a:ea typeface="+mn-ea"/>
                        </a:rPr>
                        <a:t>바이오생태보건대학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950015"/>
                  </a:ext>
                </a:extLst>
              </a:tr>
              <a:tr h="2982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과학기술융합대학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246146"/>
                  </a:ext>
                </a:extLst>
              </a:tr>
              <a:tr h="2982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디자인예술대학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096515"/>
                  </a:ext>
                </a:extLst>
              </a:tr>
              <a:tr h="2982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간호대학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598341"/>
                  </a:ext>
                </a:extLst>
              </a:tr>
              <a:tr h="298237">
                <a:tc rowSpan="8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행정학과</a:t>
                      </a:r>
                      <a:r>
                        <a:rPr lang="en-US" altLang="ko-K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공공행정학과</a:t>
                      </a:r>
                      <a:r>
                        <a:rPr lang="en-US" altLang="ko-K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643575"/>
                  </a:ext>
                </a:extLst>
              </a:tr>
              <a:tr h="298237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토지행정학과</a:t>
                      </a:r>
                      <a:r>
                        <a:rPr lang="en-US" altLang="ko-K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토지행정트랙</a:t>
                      </a:r>
                      <a:r>
                        <a:rPr lang="en-US" altLang="ko-K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217328"/>
                  </a:ext>
                </a:extLst>
              </a:tr>
              <a:tr h="310463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유아교육과</a:t>
                      </a:r>
                      <a:endParaRPr lang="en-US" altLang="ko-KR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944989"/>
                  </a:ext>
                </a:extLst>
              </a:tr>
              <a:tr h="298237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사회복지학과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735368"/>
                  </a:ext>
                </a:extLst>
              </a:tr>
              <a:tr h="389305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미디어언론학과</a:t>
                      </a:r>
                      <a:endParaRPr lang="en-US" altLang="ko-KR" sz="10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t" latinLnBrk="1" hangingPunct="1"/>
                      <a:r>
                        <a:rPr lang="en-US" altLang="ko-K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언론방송창작과</a:t>
                      </a:r>
                      <a:r>
                        <a:rPr lang="en-US" altLang="ko-K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언론학과</a:t>
                      </a:r>
                      <a:r>
                        <a:rPr lang="en-US" altLang="ko-K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576897"/>
                  </a:ext>
                </a:extLst>
              </a:tr>
              <a:tr h="298237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글로벌통상경영학과</a:t>
                      </a:r>
                      <a:endParaRPr lang="en-US" altLang="ko-KR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826581"/>
                  </a:ext>
                </a:extLst>
              </a:tr>
              <a:tr h="298237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글로벌관광경영학과</a:t>
                      </a:r>
                      <a:endParaRPr lang="en-US" altLang="ko-KR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231838"/>
                  </a:ext>
                </a:extLst>
              </a:tr>
              <a:tr h="298237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국제어학과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898594"/>
                  </a:ext>
                </a:extLst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37671"/>
              </p:ext>
            </p:extLst>
          </p:nvPr>
        </p:nvGraphicFramePr>
        <p:xfrm>
          <a:off x="5061948" y="765740"/>
          <a:ext cx="4319544" cy="54715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7544">
                  <a:extLst>
                    <a:ext uri="{9D8B030D-6E8A-4147-A177-3AD203B41FA5}">
                      <a16:colId xmlns:a16="http://schemas.microsoft.com/office/drawing/2014/main" val="1794838295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62791802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1595103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226500971"/>
                    </a:ext>
                  </a:extLst>
                </a:gridCol>
              </a:tblGrid>
              <a:tr h="27540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  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사례 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b="1" u="none" strike="noStrike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810907"/>
                  </a:ext>
                </a:extLst>
              </a:tr>
              <a:tr h="385770">
                <a:tc rowSpan="18"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smtClean="0">
                          <a:effectLst/>
                          <a:latin typeface="+mn-ea"/>
                          <a:ea typeface="+mn-ea"/>
                        </a:rPr>
                        <a:t>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1" hangingPunct="1"/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식품영양학전공</a:t>
                      </a:r>
                      <a:endParaRPr lang="en-US" altLang="ko-KR" sz="10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fontAlgn="ctr" latinLnBrk="1" hangingPunct="1"/>
                      <a:r>
                        <a:rPr lang="en-US" altLang="ko-K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식품영양전공</a:t>
                      </a:r>
                      <a:r>
                        <a:rPr lang="en-US" altLang="ko-K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901308"/>
                  </a:ext>
                </a:extLst>
              </a:tr>
              <a:tr h="268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외식조리전공</a:t>
                      </a:r>
                      <a:r>
                        <a:rPr lang="en-US" altLang="ko-K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호텔조리전공</a:t>
                      </a:r>
                      <a:r>
                        <a:rPr lang="en-US" altLang="ko-K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733560"/>
                  </a:ext>
                </a:extLst>
              </a:tr>
              <a:tr h="268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바이오식품산업전공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en-US" altLang="ko-KR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447050"/>
                  </a:ext>
                </a:extLst>
              </a:tr>
              <a:tr h="268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임상병리학과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791350"/>
                  </a:ext>
                </a:extLst>
              </a:tr>
              <a:tr h="371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방사선학과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440296"/>
                  </a:ext>
                </a:extLst>
              </a:tr>
              <a:tr h="268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치기공학과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887632"/>
                  </a:ext>
                </a:extLst>
              </a:tr>
              <a:tr h="268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10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치위생학과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936915"/>
                  </a:ext>
                </a:extLst>
              </a:tr>
              <a:tr h="268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뷰티헬스전공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437269"/>
                  </a:ext>
                </a:extLst>
              </a:tr>
              <a:tr h="268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안경광확전공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539390"/>
                  </a:ext>
                </a:extLst>
              </a:tr>
              <a:tr h="268312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간호학과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874103"/>
                  </a:ext>
                </a:extLst>
              </a:tr>
              <a:tr h="268312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에너지환경공학과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566029"/>
                  </a:ext>
                </a:extLst>
              </a:tr>
              <a:tr h="268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전자공학전공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918617"/>
                  </a:ext>
                </a:extLst>
              </a:tr>
              <a:tr h="268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컴퓨터공학전공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583554"/>
                  </a:ext>
                </a:extLst>
              </a:tr>
              <a:tr h="3857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기계시스템트랙</a:t>
                      </a:r>
                      <a:endParaRPr lang="en-US" altLang="ko-KR" sz="10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시스템츙합트랙</a:t>
                      </a:r>
                      <a:r>
                        <a:rPr lang="en-US" altLang="ko-K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en-US" altLang="ko-KR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726618"/>
                  </a:ext>
                </a:extLst>
              </a:tr>
              <a:tr h="275405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공연예술학과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867379"/>
                  </a:ext>
                </a:extLst>
              </a:tr>
              <a:tr h="275405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산업디자인전공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079315"/>
                  </a:ext>
                </a:extLst>
              </a:tr>
              <a:tr h="275405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1" hangingPunct="1"/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패션디자인전공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0.6</a:t>
                      </a:r>
                      <a:endParaRPr lang="en-US" altLang="ko-KR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842333"/>
                  </a:ext>
                </a:extLst>
              </a:tr>
              <a:tr h="275405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ko-KR" altLang="en-US" sz="10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공간디자인전공</a:t>
                      </a:r>
                      <a:endParaRPr lang="ko-KR" alt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213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7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85955"/>
              </p:ext>
            </p:extLst>
          </p:nvPr>
        </p:nvGraphicFramePr>
        <p:xfrm>
          <a:off x="2257884" y="2132856"/>
          <a:ext cx="5390232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60">
                  <a:extLst>
                    <a:ext uri="{9D8B030D-6E8A-4147-A177-3AD203B41FA5}">
                      <a16:colId xmlns:a16="http://schemas.microsoft.com/office/drawing/2014/main" val="3278973690"/>
                    </a:ext>
                  </a:extLst>
                </a:gridCol>
                <a:gridCol w="3199172">
                  <a:extLst>
                    <a:ext uri="{9D8B030D-6E8A-4147-A177-3AD203B41FA5}">
                      <a16:colId xmlns:a16="http://schemas.microsoft.com/office/drawing/2014/main" val="3380946058"/>
                    </a:ext>
                  </a:extLst>
                </a:gridCol>
              </a:tblGrid>
              <a:tr h="11161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Ⅱ.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졸업생 </a:t>
                      </a:r>
                      <a:endParaRPr lang="en-US" altLang="ko-KR" sz="2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만족도</a:t>
                      </a:r>
                      <a:endParaRPr lang="en-US" altLang="ko-KR" sz="20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조사 결과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조사결과 총괄</a:t>
                      </a:r>
                    </a:p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속성별 결과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</a:rPr>
                        <a:t>부가조사</a:t>
                      </a:r>
                      <a:endParaRPr lang="ko-KR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4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2232247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조사결과 총괄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종합만족도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108684" y="764664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졸업생 종합 만족도는 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71.8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점이었고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가장 높은 요인은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n-ea"/>
              </a:rPr>
              <a:t>진학지원이었음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1305" y="1406413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졸업생 </a:t>
            </a:r>
            <a:r>
              <a:rPr lang="ko-KR" altLang="en-US" sz="1300" b="1" dirty="0">
                <a:latin typeface="+mn-ea"/>
              </a:rPr>
              <a:t>종합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3755547" y="2823669"/>
            <a:ext cx="2421866" cy="2421866"/>
          </a:xfrm>
          <a:custGeom>
            <a:avLst/>
            <a:gdLst>
              <a:gd name="connsiteX0" fmla="*/ 0 w 2421866"/>
              <a:gd name="connsiteY0" fmla="*/ 1210933 h 2421866"/>
              <a:gd name="connsiteX1" fmla="*/ 1210933 w 2421866"/>
              <a:gd name="connsiteY1" fmla="*/ 0 h 2421866"/>
              <a:gd name="connsiteX2" fmla="*/ 2421866 w 2421866"/>
              <a:gd name="connsiteY2" fmla="*/ 1210933 h 2421866"/>
              <a:gd name="connsiteX3" fmla="*/ 1210933 w 2421866"/>
              <a:gd name="connsiteY3" fmla="*/ 2421866 h 2421866"/>
              <a:gd name="connsiteX4" fmla="*/ 0 w 2421866"/>
              <a:gd name="connsiteY4" fmla="*/ 1210933 h 242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1866" h="2421866">
                <a:moveTo>
                  <a:pt x="0" y="1210933"/>
                </a:moveTo>
                <a:cubicBezTo>
                  <a:pt x="0" y="542153"/>
                  <a:pt x="542153" y="0"/>
                  <a:pt x="1210933" y="0"/>
                </a:cubicBezTo>
                <a:cubicBezTo>
                  <a:pt x="1879713" y="0"/>
                  <a:pt x="2421866" y="542153"/>
                  <a:pt x="2421866" y="1210933"/>
                </a:cubicBezTo>
                <a:cubicBezTo>
                  <a:pt x="2421866" y="1879713"/>
                  <a:pt x="1879713" y="2421866"/>
                  <a:pt x="1210933" y="2421866"/>
                </a:cubicBezTo>
                <a:cubicBezTo>
                  <a:pt x="542153" y="2421866"/>
                  <a:pt x="0" y="1879713"/>
                  <a:pt x="0" y="121093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85154" tIns="385154" rIns="385154" bIns="385154" numCol="1" spcCol="1270" anchor="ctr" anchorCtr="0">
            <a:noAutofit/>
          </a:bodyPr>
          <a:lstStyle/>
          <a:p>
            <a:pPr lvl="0" algn="ctr" defTabSz="10668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400" b="1" kern="1200" dirty="0" smtClean="0">
                <a:latin typeface="+mj-ea"/>
                <a:ea typeface="+mj-ea"/>
              </a:rPr>
              <a:t>종합 만족도</a:t>
            </a:r>
            <a:endParaRPr lang="en-US" altLang="ko-KR" sz="2400" b="1" kern="1200" dirty="0" smtClean="0">
              <a:latin typeface="+mj-ea"/>
              <a:ea typeface="+mj-ea"/>
            </a:endParaRPr>
          </a:p>
          <a:p>
            <a:pPr lvl="0" algn="ctr" defTabSz="10668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2400" b="1" kern="1200" dirty="0" smtClean="0">
                <a:latin typeface="+mj-ea"/>
                <a:ea typeface="+mj-ea"/>
              </a:rPr>
              <a:t>71.8</a:t>
            </a:r>
            <a:endParaRPr lang="ko-KR" altLang="en-US" sz="2400" b="1" kern="1200" dirty="0">
              <a:latin typeface="+mj-ea"/>
              <a:ea typeface="+mj-ea"/>
            </a:endParaRPr>
          </a:p>
        </p:txBody>
      </p:sp>
      <p:sp>
        <p:nvSpPr>
          <p:cNvPr id="9" name="자유형 8"/>
          <p:cNvSpPr/>
          <p:nvPr/>
        </p:nvSpPr>
        <p:spPr>
          <a:xfrm>
            <a:off x="3886083" y="1850681"/>
            <a:ext cx="1210933" cy="1210933"/>
          </a:xfrm>
          <a:custGeom>
            <a:avLst/>
            <a:gdLst>
              <a:gd name="connsiteX0" fmla="*/ 0 w 1210933"/>
              <a:gd name="connsiteY0" fmla="*/ 605467 h 1210933"/>
              <a:gd name="connsiteX1" fmla="*/ 605467 w 1210933"/>
              <a:gd name="connsiteY1" fmla="*/ 0 h 1210933"/>
              <a:gd name="connsiteX2" fmla="*/ 1210934 w 1210933"/>
              <a:gd name="connsiteY2" fmla="*/ 605467 h 1210933"/>
              <a:gd name="connsiteX3" fmla="*/ 605467 w 1210933"/>
              <a:gd name="connsiteY3" fmla="*/ 1210934 h 1210933"/>
              <a:gd name="connsiteX4" fmla="*/ 0 w 1210933"/>
              <a:gd name="connsiteY4" fmla="*/ 605467 h 121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933" h="1210933">
                <a:moveTo>
                  <a:pt x="0" y="605467"/>
                </a:moveTo>
                <a:cubicBezTo>
                  <a:pt x="0" y="271077"/>
                  <a:pt x="271077" y="0"/>
                  <a:pt x="605467" y="0"/>
                </a:cubicBezTo>
                <a:cubicBezTo>
                  <a:pt x="939857" y="0"/>
                  <a:pt x="1210934" y="271077"/>
                  <a:pt x="1210934" y="605467"/>
                </a:cubicBezTo>
                <a:cubicBezTo>
                  <a:pt x="1210934" y="939857"/>
                  <a:pt x="939857" y="1210934"/>
                  <a:pt x="605467" y="1210934"/>
                </a:cubicBezTo>
                <a:cubicBezTo>
                  <a:pt x="271077" y="1210934"/>
                  <a:pt x="0" y="939857"/>
                  <a:pt x="0" y="60546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2577" tIns="192577" rIns="192577" bIns="192577" numCol="1" spcCol="1270" anchor="ctr" anchorCtr="0">
            <a:noAutofit/>
          </a:bodyPr>
          <a:lstStyle/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 dirty="0" smtClean="0">
                <a:latin typeface="+mj-ea"/>
                <a:ea typeface="+mj-ea"/>
              </a:rPr>
              <a:t>대학혁신</a:t>
            </a:r>
            <a:endParaRPr lang="en-US" altLang="ko-KR" sz="1200" b="1" kern="1200" dirty="0" smtClean="0">
              <a:latin typeface="+mj-ea"/>
              <a:ea typeface="+mj-ea"/>
            </a:endParaRPr>
          </a:p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kern="1200" dirty="0" smtClean="0">
                <a:latin typeface="+mj-ea"/>
                <a:ea typeface="+mj-ea"/>
              </a:rPr>
              <a:t>70.1</a:t>
            </a:r>
            <a:endParaRPr lang="ko-KR" altLang="en-US" sz="1200" b="1" kern="1200" dirty="0">
              <a:latin typeface="+mj-ea"/>
              <a:ea typeface="+mj-ea"/>
            </a:endParaRPr>
          </a:p>
        </p:txBody>
      </p:sp>
      <p:sp>
        <p:nvSpPr>
          <p:cNvPr id="12" name="자유형 11"/>
          <p:cNvSpPr/>
          <p:nvPr/>
        </p:nvSpPr>
        <p:spPr>
          <a:xfrm>
            <a:off x="5727995" y="4218362"/>
            <a:ext cx="1210933" cy="1210933"/>
          </a:xfrm>
          <a:custGeom>
            <a:avLst/>
            <a:gdLst>
              <a:gd name="connsiteX0" fmla="*/ 0 w 1210933"/>
              <a:gd name="connsiteY0" fmla="*/ 605467 h 1210933"/>
              <a:gd name="connsiteX1" fmla="*/ 605467 w 1210933"/>
              <a:gd name="connsiteY1" fmla="*/ 0 h 1210933"/>
              <a:gd name="connsiteX2" fmla="*/ 1210934 w 1210933"/>
              <a:gd name="connsiteY2" fmla="*/ 605467 h 1210933"/>
              <a:gd name="connsiteX3" fmla="*/ 605467 w 1210933"/>
              <a:gd name="connsiteY3" fmla="*/ 1210934 h 1210933"/>
              <a:gd name="connsiteX4" fmla="*/ 0 w 1210933"/>
              <a:gd name="connsiteY4" fmla="*/ 605467 h 121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933" h="1210933">
                <a:moveTo>
                  <a:pt x="0" y="605467"/>
                </a:moveTo>
                <a:cubicBezTo>
                  <a:pt x="0" y="271077"/>
                  <a:pt x="271077" y="0"/>
                  <a:pt x="605467" y="0"/>
                </a:cubicBezTo>
                <a:cubicBezTo>
                  <a:pt x="939857" y="0"/>
                  <a:pt x="1210934" y="271077"/>
                  <a:pt x="1210934" y="605467"/>
                </a:cubicBezTo>
                <a:cubicBezTo>
                  <a:pt x="1210934" y="939857"/>
                  <a:pt x="939857" y="1210934"/>
                  <a:pt x="605467" y="1210934"/>
                </a:cubicBezTo>
                <a:cubicBezTo>
                  <a:pt x="271077" y="1210934"/>
                  <a:pt x="0" y="939857"/>
                  <a:pt x="0" y="60546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2577" tIns="192577" rIns="192577" bIns="192577" numCol="1" spcCol="1270" anchor="ctr" anchorCtr="0">
            <a:noAutofit/>
          </a:bodyPr>
          <a:lstStyle/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 dirty="0" smtClean="0">
                <a:latin typeface="+mj-ea"/>
                <a:ea typeface="+mj-ea"/>
              </a:rPr>
              <a:t>학생지원</a:t>
            </a:r>
            <a:endParaRPr lang="en-US" altLang="ko-KR" sz="1200" b="1" kern="1200" dirty="0" smtClean="0">
              <a:latin typeface="+mj-ea"/>
              <a:ea typeface="+mj-ea"/>
            </a:endParaRPr>
          </a:p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 dirty="0" smtClean="0">
                <a:latin typeface="+mj-ea"/>
                <a:ea typeface="+mj-ea"/>
              </a:rPr>
              <a:t>서비스</a:t>
            </a:r>
            <a:endParaRPr lang="en-US" altLang="ko-KR" sz="1200" b="1" kern="1200" dirty="0" smtClean="0">
              <a:latin typeface="+mj-ea"/>
              <a:ea typeface="+mj-ea"/>
            </a:endParaRPr>
          </a:p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kern="1200" dirty="0" smtClean="0">
                <a:latin typeface="+mj-ea"/>
                <a:ea typeface="+mj-ea"/>
              </a:rPr>
              <a:t>71.7</a:t>
            </a:r>
            <a:endParaRPr lang="ko-KR" altLang="en-US" sz="1200" b="1" kern="1200" dirty="0">
              <a:latin typeface="+mj-ea"/>
              <a:ea typeface="+mj-ea"/>
            </a:endParaRPr>
          </a:p>
        </p:txBody>
      </p:sp>
      <p:sp>
        <p:nvSpPr>
          <p:cNvPr id="13" name="자유형 12"/>
          <p:cNvSpPr/>
          <p:nvPr/>
        </p:nvSpPr>
        <p:spPr>
          <a:xfrm>
            <a:off x="4900877" y="4912397"/>
            <a:ext cx="1210933" cy="1210933"/>
          </a:xfrm>
          <a:custGeom>
            <a:avLst/>
            <a:gdLst>
              <a:gd name="connsiteX0" fmla="*/ 0 w 1210933"/>
              <a:gd name="connsiteY0" fmla="*/ 605467 h 1210933"/>
              <a:gd name="connsiteX1" fmla="*/ 605467 w 1210933"/>
              <a:gd name="connsiteY1" fmla="*/ 0 h 1210933"/>
              <a:gd name="connsiteX2" fmla="*/ 1210934 w 1210933"/>
              <a:gd name="connsiteY2" fmla="*/ 605467 h 1210933"/>
              <a:gd name="connsiteX3" fmla="*/ 605467 w 1210933"/>
              <a:gd name="connsiteY3" fmla="*/ 1210934 h 1210933"/>
              <a:gd name="connsiteX4" fmla="*/ 0 w 1210933"/>
              <a:gd name="connsiteY4" fmla="*/ 605467 h 121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933" h="1210933">
                <a:moveTo>
                  <a:pt x="0" y="605467"/>
                </a:moveTo>
                <a:cubicBezTo>
                  <a:pt x="0" y="271077"/>
                  <a:pt x="271077" y="0"/>
                  <a:pt x="605467" y="0"/>
                </a:cubicBezTo>
                <a:cubicBezTo>
                  <a:pt x="939857" y="0"/>
                  <a:pt x="1210934" y="271077"/>
                  <a:pt x="1210934" y="605467"/>
                </a:cubicBezTo>
                <a:cubicBezTo>
                  <a:pt x="1210934" y="939857"/>
                  <a:pt x="939857" y="1210934"/>
                  <a:pt x="605467" y="1210934"/>
                </a:cubicBezTo>
                <a:cubicBezTo>
                  <a:pt x="271077" y="1210934"/>
                  <a:pt x="0" y="939857"/>
                  <a:pt x="0" y="60546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2577" tIns="192577" rIns="192577" bIns="192577" numCol="1" spcCol="1270" anchor="ctr" anchorCtr="0">
            <a:noAutofit/>
          </a:bodyPr>
          <a:lstStyle/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 dirty="0" err="1" smtClean="0">
                <a:latin typeface="+mj-ea"/>
                <a:ea typeface="+mj-ea"/>
              </a:rPr>
              <a:t>비교과</a:t>
            </a:r>
            <a:endParaRPr lang="en-US" altLang="ko-KR" sz="1200" b="1" kern="1200" dirty="0" smtClean="0">
              <a:latin typeface="+mj-ea"/>
              <a:ea typeface="+mj-ea"/>
            </a:endParaRPr>
          </a:p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 dirty="0" smtClean="0">
                <a:latin typeface="+mj-ea"/>
                <a:ea typeface="+mj-ea"/>
              </a:rPr>
              <a:t>프로그램</a:t>
            </a:r>
            <a:endParaRPr lang="en-US" altLang="ko-KR" sz="1200" b="1" kern="1200" dirty="0" smtClean="0">
              <a:latin typeface="+mj-ea"/>
              <a:ea typeface="+mj-ea"/>
            </a:endParaRPr>
          </a:p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kern="1200" dirty="0" smtClean="0">
                <a:latin typeface="+mj-ea"/>
                <a:ea typeface="+mj-ea"/>
              </a:rPr>
              <a:t>74.3</a:t>
            </a:r>
            <a:endParaRPr lang="ko-KR" altLang="en-US" sz="1200" b="1" kern="1200" dirty="0">
              <a:latin typeface="+mj-ea"/>
              <a:ea typeface="+mj-ea"/>
            </a:endParaRPr>
          </a:p>
        </p:txBody>
      </p:sp>
      <p:sp>
        <p:nvSpPr>
          <p:cNvPr id="14" name="자유형 13"/>
          <p:cNvSpPr/>
          <p:nvPr/>
        </p:nvSpPr>
        <p:spPr>
          <a:xfrm>
            <a:off x="3821151" y="4912397"/>
            <a:ext cx="1210933" cy="1210933"/>
          </a:xfrm>
          <a:custGeom>
            <a:avLst/>
            <a:gdLst>
              <a:gd name="connsiteX0" fmla="*/ 0 w 1210933"/>
              <a:gd name="connsiteY0" fmla="*/ 605467 h 1210933"/>
              <a:gd name="connsiteX1" fmla="*/ 605467 w 1210933"/>
              <a:gd name="connsiteY1" fmla="*/ 0 h 1210933"/>
              <a:gd name="connsiteX2" fmla="*/ 1210934 w 1210933"/>
              <a:gd name="connsiteY2" fmla="*/ 605467 h 1210933"/>
              <a:gd name="connsiteX3" fmla="*/ 605467 w 1210933"/>
              <a:gd name="connsiteY3" fmla="*/ 1210934 h 1210933"/>
              <a:gd name="connsiteX4" fmla="*/ 0 w 1210933"/>
              <a:gd name="connsiteY4" fmla="*/ 605467 h 121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933" h="1210933">
                <a:moveTo>
                  <a:pt x="0" y="605467"/>
                </a:moveTo>
                <a:cubicBezTo>
                  <a:pt x="0" y="271077"/>
                  <a:pt x="271077" y="0"/>
                  <a:pt x="605467" y="0"/>
                </a:cubicBezTo>
                <a:cubicBezTo>
                  <a:pt x="939857" y="0"/>
                  <a:pt x="1210934" y="271077"/>
                  <a:pt x="1210934" y="605467"/>
                </a:cubicBezTo>
                <a:cubicBezTo>
                  <a:pt x="1210934" y="939857"/>
                  <a:pt x="939857" y="1210934"/>
                  <a:pt x="605467" y="1210934"/>
                </a:cubicBezTo>
                <a:cubicBezTo>
                  <a:pt x="271077" y="1210934"/>
                  <a:pt x="0" y="939857"/>
                  <a:pt x="0" y="60546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2577" tIns="192577" rIns="192577" bIns="192577" numCol="1" spcCol="1270" anchor="ctr" anchorCtr="0">
            <a:noAutofit/>
          </a:bodyPr>
          <a:lstStyle/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 dirty="0" smtClean="0">
                <a:latin typeface="+mj-ea"/>
                <a:ea typeface="+mj-ea"/>
              </a:rPr>
              <a:t>대학교육</a:t>
            </a:r>
            <a:endParaRPr lang="en-US" altLang="ko-KR" sz="1200" b="1" kern="1200" dirty="0" smtClean="0">
              <a:latin typeface="+mj-ea"/>
              <a:ea typeface="+mj-ea"/>
            </a:endParaRPr>
          </a:p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 dirty="0" err="1" smtClean="0">
                <a:latin typeface="+mj-ea"/>
                <a:ea typeface="+mj-ea"/>
              </a:rPr>
              <a:t>활용성</a:t>
            </a:r>
            <a:endParaRPr lang="en-US" altLang="ko-KR" sz="1200" b="1" kern="1200" dirty="0" smtClean="0">
              <a:latin typeface="+mj-ea"/>
              <a:ea typeface="+mj-ea"/>
            </a:endParaRPr>
          </a:p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kern="1200" dirty="0" smtClean="0">
                <a:latin typeface="+mj-ea"/>
                <a:ea typeface="+mj-ea"/>
              </a:rPr>
              <a:t>74.0</a:t>
            </a:r>
            <a:endParaRPr lang="ko-KR" altLang="en-US" sz="1200" b="1" kern="1200" dirty="0">
              <a:latin typeface="+mj-ea"/>
              <a:ea typeface="+mj-ea"/>
            </a:endParaRPr>
          </a:p>
        </p:txBody>
      </p:sp>
      <p:sp>
        <p:nvSpPr>
          <p:cNvPr id="15" name="자유형 14"/>
          <p:cNvSpPr/>
          <p:nvPr/>
        </p:nvSpPr>
        <p:spPr>
          <a:xfrm>
            <a:off x="2994033" y="4218362"/>
            <a:ext cx="1210933" cy="1210933"/>
          </a:xfrm>
          <a:custGeom>
            <a:avLst/>
            <a:gdLst>
              <a:gd name="connsiteX0" fmla="*/ 0 w 1210933"/>
              <a:gd name="connsiteY0" fmla="*/ 605467 h 1210933"/>
              <a:gd name="connsiteX1" fmla="*/ 605467 w 1210933"/>
              <a:gd name="connsiteY1" fmla="*/ 0 h 1210933"/>
              <a:gd name="connsiteX2" fmla="*/ 1210934 w 1210933"/>
              <a:gd name="connsiteY2" fmla="*/ 605467 h 1210933"/>
              <a:gd name="connsiteX3" fmla="*/ 605467 w 1210933"/>
              <a:gd name="connsiteY3" fmla="*/ 1210934 h 1210933"/>
              <a:gd name="connsiteX4" fmla="*/ 0 w 1210933"/>
              <a:gd name="connsiteY4" fmla="*/ 605467 h 121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933" h="1210933">
                <a:moveTo>
                  <a:pt x="0" y="605467"/>
                </a:moveTo>
                <a:cubicBezTo>
                  <a:pt x="0" y="271077"/>
                  <a:pt x="271077" y="0"/>
                  <a:pt x="605467" y="0"/>
                </a:cubicBezTo>
                <a:cubicBezTo>
                  <a:pt x="939857" y="0"/>
                  <a:pt x="1210934" y="271077"/>
                  <a:pt x="1210934" y="605467"/>
                </a:cubicBezTo>
                <a:cubicBezTo>
                  <a:pt x="1210934" y="939857"/>
                  <a:pt x="939857" y="1210934"/>
                  <a:pt x="605467" y="1210934"/>
                </a:cubicBezTo>
                <a:cubicBezTo>
                  <a:pt x="271077" y="1210934"/>
                  <a:pt x="0" y="939857"/>
                  <a:pt x="0" y="60546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2577" tIns="192577" rIns="192577" bIns="192577" numCol="1" spcCol="1270" anchor="ctr" anchorCtr="0">
            <a:noAutofit/>
          </a:bodyPr>
          <a:lstStyle/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 dirty="0" smtClean="0">
                <a:latin typeface="+mj-ea"/>
                <a:ea typeface="+mj-ea"/>
              </a:rPr>
              <a:t>취업지원</a:t>
            </a:r>
            <a:endParaRPr lang="en-US" altLang="ko-KR" sz="1200" b="1" kern="1200" dirty="0" smtClean="0">
              <a:latin typeface="+mj-ea"/>
              <a:ea typeface="+mj-ea"/>
            </a:endParaRPr>
          </a:p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kern="1200" dirty="0" smtClean="0">
                <a:latin typeface="+mj-ea"/>
                <a:ea typeface="+mj-ea"/>
              </a:rPr>
              <a:t>75.3</a:t>
            </a:r>
            <a:endParaRPr lang="ko-KR" altLang="en-US" sz="1200" b="1" kern="1200" dirty="0">
              <a:latin typeface="+mj-ea"/>
              <a:ea typeface="+mj-ea"/>
            </a:endParaRPr>
          </a:p>
        </p:txBody>
      </p:sp>
      <p:sp>
        <p:nvSpPr>
          <p:cNvPr id="16" name="자유형 15"/>
          <p:cNvSpPr/>
          <p:nvPr/>
        </p:nvSpPr>
        <p:spPr>
          <a:xfrm>
            <a:off x="2806540" y="3155039"/>
            <a:ext cx="1210933" cy="1210933"/>
          </a:xfrm>
          <a:custGeom>
            <a:avLst/>
            <a:gdLst>
              <a:gd name="connsiteX0" fmla="*/ 0 w 1210933"/>
              <a:gd name="connsiteY0" fmla="*/ 605467 h 1210933"/>
              <a:gd name="connsiteX1" fmla="*/ 605467 w 1210933"/>
              <a:gd name="connsiteY1" fmla="*/ 0 h 1210933"/>
              <a:gd name="connsiteX2" fmla="*/ 1210934 w 1210933"/>
              <a:gd name="connsiteY2" fmla="*/ 605467 h 1210933"/>
              <a:gd name="connsiteX3" fmla="*/ 605467 w 1210933"/>
              <a:gd name="connsiteY3" fmla="*/ 1210934 h 1210933"/>
              <a:gd name="connsiteX4" fmla="*/ 0 w 1210933"/>
              <a:gd name="connsiteY4" fmla="*/ 605467 h 121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933" h="1210933">
                <a:moveTo>
                  <a:pt x="0" y="605467"/>
                </a:moveTo>
                <a:cubicBezTo>
                  <a:pt x="0" y="271077"/>
                  <a:pt x="271077" y="0"/>
                  <a:pt x="605467" y="0"/>
                </a:cubicBezTo>
                <a:cubicBezTo>
                  <a:pt x="939857" y="0"/>
                  <a:pt x="1210934" y="271077"/>
                  <a:pt x="1210934" y="605467"/>
                </a:cubicBezTo>
                <a:cubicBezTo>
                  <a:pt x="1210934" y="939857"/>
                  <a:pt x="939857" y="1210934"/>
                  <a:pt x="605467" y="1210934"/>
                </a:cubicBezTo>
                <a:cubicBezTo>
                  <a:pt x="271077" y="1210934"/>
                  <a:pt x="0" y="939857"/>
                  <a:pt x="0" y="60546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2577" tIns="192577" rIns="192577" bIns="192577" numCol="1" spcCol="1270" anchor="ctr" anchorCtr="0">
            <a:noAutofit/>
          </a:bodyPr>
          <a:lstStyle/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 dirty="0" smtClean="0">
                <a:latin typeface="+mj-ea"/>
                <a:ea typeface="+mj-ea"/>
              </a:rPr>
              <a:t>창업지원</a:t>
            </a:r>
            <a:endParaRPr lang="en-US" altLang="ko-KR" sz="1200" b="1" kern="1200" dirty="0" smtClean="0">
              <a:latin typeface="+mj-ea"/>
              <a:ea typeface="+mj-ea"/>
            </a:endParaRPr>
          </a:p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kern="1200" dirty="0" smtClean="0">
                <a:latin typeface="+mj-ea"/>
                <a:ea typeface="+mj-ea"/>
              </a:rPr>
              <a:t>82.8</a:t>
            </a:r>
            <a:endParaRPr lang="ko-KR" altLang="en-US" sz="1200" b="1" kern="1200" dirty="0">
              <a:latin typeface="+mj-ea"/>
              <a:ea typeface="+mj-ea"/>
            </a:endParaRPr>
          </a:p>
        </p:txBody>
      </p:sp>
      <p:sp>
        <p:nvSpPr>
          <p:cNvPr id="17" name="자유형 16"/>
          <p:cNvSpPr/>
          <p:nvPr/>
        </p:nvSpPr>
        <p:spPr>
          <a:xfrm>
            <a:off x="3166003" y="2362083"/>
            <a:ext cx="1210933" cy="1210933"/>
          </a:xfrm>
          <a:custGeom>
            <a:avLst/>
            <a:gdLst>
              <a:gd name="connsiteX0" fmla="*/ 0 w 1210933"/>
              <a:gd name="connsiteY0" fmla="*/ 605467 h 1210933"/>
              <a:gd name="connsiteX1" fmla="*/ 605467 w 1210933"/>
              <a:gd name="connsiteY1" fmla="*/ 0 h 1210933"/>
              <a:gd name="connsiteX2" fmla="*/ 1210934 w 1210933"/>
              <a:gd name="connsiteY2" fmla="*/ 605467 h 1210933"/>
              <a:gd name="connsiteX3" fmla="*/ 605467 w 1210933"/>
              <a:gd name="connsiteY3" fmla="*/ 1210934 h 1210933"/>
              <a:gd name="connsiteX4" fmla="*/ 0 w 1210933"/>
              <a:gd name="connsiteY4" fmla="*/ 605467 h 121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933" h="1210933">
                <a:moveTo>
                  <a:pt x="0" y="605467"/>
                </a:moveTo>
                <a:cubicBezTo>
                  <a:pt x="0" y="271077"/>
                  <a:pt x="271077" y="0"/>
                  <a:pt x="605467" y="0"/>
                </a:cubicBezTo>
                <a:cubicBezTo>
                  <a:pt x="939857" y="0"/>
                  <a:pt x="1210934" y="271077"/>
                  <a:pt x="1210934" y="605467"/>
                </a:cubicBezTo>
                <a:cubicBezTo>
                  <a:pt x="1210934" y="939857"/>
                  <a:pt x="939857" y="1210934"/>
                  <a:pt x="605467" y="1210934"/>
                </a:cubicBezTo>
                <a:cubicBezTo>
                  <a:pt x="271077" y="1210934"/>
                  <a:pt x="0" y="939857"/>
                  <a:pt x="0" y="60546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2577" tIns="192577" rIns="192577" bIns="192577" numCol="1" spcCol="1270" anchor="ctr" anchorCtr="0">
            <a:noAutofit/>
          </a:bodyPr>
          <a:lstStyle/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 dirty="0" err="1" smtClean="0">
                <a:latin typeface="+mj-ea"/>
                <a:ea typeface="+mj-ea"/>
              </a:rPr>
              <a:t>진학지원</a:t>
            </a:r>
            <a:endParaRPr lang="en-US" altLang="ko-KR" sz="1200" b="1" kern="1200" dirty="0" smtClean="0">
              <a:latin typeface="+mj-ea"/>
              <a:ea typeface="+mj-ea"/>
            </a:endParaRPr>
          </a:p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kern="1200" dirty="0" smtClean="0">
                <a:latin typeface="+mj-ea"/>
                <a:ea typeface="+mj-ea"/>
              </a:rPr>
              <a:t>83.7</a:t>
            </a:r>
            <a:endParaRPr lang="ko-KR" altLang="en-US" sz="1200" b="1" kern="1200" dirty="0">
              <a:latin typeface="+mj-ea"/>
              <a:ea typeface="+mj-ea"/>
            </a:endParaRPr>
          </a:p>
        </p:txBody>
      </p:sp>
      <p:sp>
        <p:nvSpPr>
          <p:cNvPr id="19" name="자유형 18"/>
          <p:cNvSpPr/>
          <p:nvPr/>
        </p:nvSpPr>
        <p:spPr>
          <a:xfrm>
            <a:off x="4839075" y="1842055"/>
            <a:ext cx="1210933" cy="1210933"/>
          </a:xfrm>
          <a:custGeom>
            <a:avLst/>
            <a:gdLst>
              <a:gd name="connsiteX0" fmla="*/ 0 w 1210933"/>
              <a:gd name="connsiteY0" fmla="*/ 605467 h 1210933"/>
              <a:gd name="connsiteX1" fmla="*/ 605467 w 1210933"/>
              <a:gd name="connsiteY1" fmla="*/ 0 h 1210933"/>
              <a:gd name="connsiteX2" fmla="*/ 1210934 w 1210933"/>
              <a:gd name="connsiteY2" fmla="*/ 605467 h 1210933"/>
              <a:gd name="connsiteX3" fmla="*/ 605467 w 1210933"/>
              <a:gd name="connsiteY3" fmla="*/ 1210934 h 1210933"/>
              <a:gd name="connsiteX4" fmla="*/ 0 w 1210933"/>
              <a:gd name="connsiteY4" fmla="*/ 605467 h 121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933" h="1210933">
                <a:moveTo>
                  <a:pt x="0" y="605467"/>
                </a:moveTo>
                <a:cubicBezTo>
                  <a:pt x="0" y="271077"/>
                  <a:pt x="271077" y="0"/>
                  <a:pt x="605467" y="0"/>
                </a:cubicBezTo>
                <a:cubicBezTo>
                  <a:pt x="939857" y="0"/>
                  <a:pt x="1210934" y="271077"/>
                  <a:pt x="1210934" y="605467"/>
                </a:cubicBezTo>
                <a:cubicBezTo>
                  <a:pt x="1210934" y="939857"/>
                  <a:pt x="939857" y="1210934"/>
                  <a:pt x="605467" y="1210934"/>
                </a:cubicBezTo>
                <a:cubicBezTo>
                  <a:pt x="271077" y="1210934"/>
                  <a:pt x="0" y="939857"/>
                  <a:pt x="0" y="60546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2577" tIns="192577" rIns="192577" bIns="192577" numCol="1" spcCol="1270" anchor="ctr" anchorCtr="0">
            <a:noAutofit/>
          </a:bodyPr>
          <a:lstStyle/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 dirty="0" err="1" smtClean="0">
                <a:latin typeface="+mj-ea"/>
                <a:ea typeface="+mj-ea"/>
              </a:rPr>
              <a:t>대학인식</a:t>
            </a:r>
            <a:r>
              <a:rPr lang="en-US" altLang="ko-KR" sz="1200" b="1" kern="1200" dirty="0" smtClean="0">
                <a:latin typeface="+mj-ea"/>
                <a:ea typeface="+mj-ea"/>
              </a:rPr>
              <a:t/>
            </a:r>
            <a:br>
              <a:rPr lang="en-US" altLang="ko-KR" sz="1200" b="1" kern="1200" dirty="0" smtClean="0">
                <a:latin typeface="+mj-ea"/>
                <a:ea typeface="+mj-ea"/>
              </a:rPr>
            </a:br>
            <a:r>
              <a:rPr lang="en-US" altLang="ko-KR" sz="1200" b="1" kern="1200" dirty="0" smtClean="0">
                <a:latin typeface="+mj-ea"/>
                <a:ea typeface="+mj-ea"/>
              </a:rPr>
              <a:t>73.5</a:t>
            </a:r>
            <a:endParaRPr lang="ko-KR" altLang="en-US" sz="1200" b="1" kern="1200" dirty="0">
              <a:latin typeface="+mj-ea"/>
              <a:ea typeface="+mj-ea"/>
            </a:endParaRPr>
          </a:p>
        </p:txBody>
      </p:sp>
      <p:sp>
        <p:nvSpPr>
          <p:cNvPr id="10" name="자유형 9"/>
          <p:cNvSpPr/>
          <p:nvPr/>
        </p:nvSpPr>
        <p:spPr>
          <a:xfrm>
            <a:off x="5506263" y="2362083"/>
            <a:ext cx="1210933" cy="1210933"/>
          </a:xfrm>
          <a:custGeom>
            <a:avLst/>
            <a:gdLst>
              <a:gd name="connsiteX0" fmla="*/ 0 w 1210933"/>
              <a:gd name="connsiteY0" fmla="*/ 605467 h 1210933"/>
              <a:gd name="connsiteX1" fmla="*/ 605467 w 1210933"/>
              <a:gd name="connsiteY1" fmla="*/ 0 h 1210933"/>
              <a:gd name="connsiteX2" fmla="*/ 1210934 w 1210933"/>
              <a:gd name="connsiteY2" fmla="*/ 605467 h 1210933"/>
              <a:gd name="connsiteX3" fmla="*/ 605467 w 1210933"/>
              <a:gd name="connsiteY3" fmla="*/ 1210934 h 1210933"/>
              <a:gd name="connsiteX4" fmla="*/ 0 w 1210933"/>
              <a:gd name="connsiteY4" fmla="*/ 605467 h 121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933" h="1210933">
                <a:moveTo>
                  <a:pt x="0" y="605467"/>
                </a:moveTo>
                <a:cubicBezTo>
                  <a:pt x="0" y="271077"/>
                  <a:pt x="271077" y="0"/>
                  <a:pt x="605467" y="0"/>
                </a:cubicBezTo>
                <a:cubicBezTo>
                  <a:pt x="939857" y="0"/>
                  <a:pt x="1210934" y="271077"/>
                  <a:pt x="1210934" y="605467"/>
                </a:cubicBezTo>
                <a:cubicBezTo>
                  <a:pt x="1210934" y="939857"/>
                  <a:pt x="939857" y="1210934"/>
                  <a:pt x="605467" y="1210934"/>
                </a:cubicBezTo>
                <a:cubicBezTo>
                  <a:pt x="271077" y="1210934"/>
                  <a:pt x="0" y="939857"/>
                  <a:pt x="0" y="60546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2577" tIns="192577" rIns="192577" bIns="192577" numCol="1" spcCol="1270" anchor="ctr" anchorCtr="0">
            <a:noAutofit/>
          </a:bodyPr>
          <a:lstStyle/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 dirty="0" smtClean="0">
                <a:latin typeface="+mj-ea"/>
                <a:ea typeface="+mj-ea"/>
              </a:rPr>
              <a:t> </a:t>
            </a:r>
            <a:r>
              <a:rPr lang="ko-KR" altLang="en-US" sz="1200" b="1" kern="1200" dirty="0" err="1" smtClean="0">
                <a:latin typeface="+mj-ea"/>
                <a:ea typeface="+mj-ea"/>
              </a:rPr>
              <a:t>대학명성</a:t>
            </a:r>
            <a:endParaRPr lang="en-US" altLang="ko-KR" sz="1200" b="1" kern="1200" dirty="0" smtClean="0">
              <a:latin typeface="+mj-ea"/>
              <a:ea typeface="+mj-ea"/>
            </a:endParaRPr>
          </a:p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kern="1200" dirty="0" smtClean="0">
                <a:latin typeface="+mj-ea"/>
                <a:ea typeface="+mj-ea"/>
              </a:rPr>
              <a:t>70.2</a:t>
            </a:r>
            <a:endParaRPr lang="ko-KR" altLang="en-US" sz="1200" b="1" kern="1200" dirty="0">
              <a:latin typeface="+mj-ea"/>
              <a:ea typeface="+mj-ea"/>
            </a:endParaRPr>
          </a:p>
        </p:txBody>
      </p:sp>
      <p:sp>
        <p:nvSpPr>
          <p:cNvPr id="11" name="자유형 10"/>
          <p:cNvSpPr/>
          <p:nvPr/>
        </p:nvSpPr>
        <p:spPr>
          <a:xfrm>
            <a:off x="5915488" y="3155039"/>
            <a:ext cx="1210933" cy="1210933"/>
          </a:xfrm>
          <a:custGeom>
            <a:avLst/>
            <a:gdLst>
              <a:gd name="connsiteX0" fmla="*/ 0 w 1210933"/>
              <a:gd name="connsiteY0" fmla="*/ 605467 h 1210933"/>
              <a:gd name="connsiteX1" fmla="*/ 605467 w 1210933"/>
              <a:gd name="connsiteY1" fmla="*/ 0 h 1210933"/>
              <a:gd name="connsiteX2" fmla="*/ 1210934 w 1210933"/>
              <a:gd name="connsiteY2" fmla="*/ 605467 h 1210933"/>
              <a:gd name="connsiteX3" fmla="*/ 605467 w 1210933"/>
              <a:gd name="connsiteY3" fmla="*/ 1210934 h 1210933"/>
              <a:gd name="connsiteX4" fmla="*/ 0 w 1210933"/>
              <a:gd name="connsiteY4" fmla="*/ 605467 h 121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933" h="1210933">
                <a:moveTo>
                  <a:pt x="0" y="605467"/>
                </a:moveTo>
                <a:cubicBezTo>
                  <a:pt x="0" y="271077"/>
                  <a:pt x="271077" y="0"/>
                  <a:pt x="605467" y="0"/>
                </a:cubicBezTo>
                <a:cubicBezTo>
                  <a:pt x="939857" y="0"/>
                  <a:pt x="1210934" y="271077"/>
                  <a:pt x="1210934" y="605467"/>
                </a:cubicBezTo>
                <a:cubicBezTo>
                  <a:pt x="1210934" y="939857"/>
                  <a:pt x="939857" y="1210934"/>
                  <a:pt x="605467" y="1210934"/>
                </a:cubicBezTo>
                <a:cubicBezTo>
                  <a:pt x="271077" y="1210934"/>
                  <a:pt x="0" y="939857"/>
                  <a:pt x="0" y="60546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2577" tIns="192577" rIns="192577" bIns="192577" numCol="1" spcCol="1270" anchor="ctr" anchorCtr="0">
            <a:noAutofit/>
          </a:bodyPr>
          <a:lstStyle/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 dirty="0" smtClean="0">
                <a:latin typeface="+mj-ea"/>
                <a:ea typeface="+mj-ea"/>
              </a:rPr>
              <a:t>전반적</a:t>
            </a:r>
            <a:endParaRPr lang="en-US" altLang="ko-KR" sz="1200" b="1" kern="1200" dirty="0" smtClean="0">
              <a:latin typeface="+mj-ea"/>
              <a:ea typeface="+mj-ea"/>
            </a:endParaRPr>
          </a:p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200" b="1" kern="1200" dirty="0" smtClean="0">
                <a:latin typeface="+mj-ea"/>
                <a:ea typeface="+mj-ea"/>
              </a:rPr>
              <a:t>만족도</a:t>
            </a:r>
            <a:endParaRPr lang="en-US" altLang="ko-KR" sz="1200" b="1" kern="1200" dirty="0" smtClean="0">
              <a:latin typeface="+mj-ea"/>
              <a:ea typeface="+mj-ea"/>
            </a:endParaRPr>
          </a:p>
          <a:p>
            <a:pPr lvl="0" algn="ctr" defTabSz="533400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kern="1200" dirty="0" smtClean="0">
                <a:latin typeface="+mj-ea"/>
                <a:ea typeface="+mj-ea"/>
              </a:rPr>
              <a:t>71.0</a:t>
            </a:r>
            <a:endParaRPr lang="ko-KR" altLang="en-US" sz="1200" b="1" kern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50069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17513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조사결과 총괄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72480" y="171591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latin typeface="+mn-ea"/>
                <a:cs typeface="Times New Roman" pitchFamily="18" charset="0"/>
              </a:rPr>
              <a:t>3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년간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요인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만족도 추이</a:t>
            </a:r>
            <a:endParaRPr lang="en-US" altLang="ko-KR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32731" y="1756657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텍스트 개체 틀 4"/>
          <p:cNvSpPr txBox="1">
            <a:spLocks/>
          </p:cNvSpPr>
          <p:nvPr/>
        </p:nvSpPr>
        <p:spPr>
          <a:xfrm>
            <a:off x="595173" y="758713"/>
            <a:ext cx="8859777" cy="836219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6000" anchor="ctr" anchorCtr="0"/>
          <a:lstStyle>
            <a:lvl1pPr indent="0" algn="ctr" latinLnBrk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ko-KR" altLang="en-US" dirty="0"/>
              <a:t>전 학년도 대비 높은 종합만족도를 보임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또한</a:t>
            </a:r>
            <a:r>
              <a:rPr lang="en-US" altLang="ko-KR" dirty="0"/>
              <a:t>, </a:t>
            </a:r>
            <a:r>
              <a:rPr lang="en-US" altLang="ko-KR" dirty="0" smtClean="0"/>
              <a:t>2020</a:t>
            </a:r>
            <a:r>
              <a:rPr lang="ko-KR" altLang="en-US" dirty="0" smtClean="0"/>
              <a:t>학년도와 </a:t>
            </a:r>
            <a:r>
              <a:rPr lang="ko-KR" altLang="en-US" dirty="0"/>
              <a:t>비교하여도 </a:t>
            </a:r>
            <a:r>
              <a:rPr lang="ko-KR" altLang="en-US" dirty="0" smtClean="0"/>
              <a:t>모든 요인도 </a:t>
            </a:r>
            <a:r>
              <a:rPr lang="ko-KR" altLang="en-US" dirty="0"/>
              <a:t>상승됨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나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요인별</a:t>
            </a:r>
            <a:r>
              <a:rPr lang="ko-KR" altLang="en-US" dirty="0" smtClean="0"/>
              <a:t> 만족도 추이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-843644" y="6118070"/>
            <a:ext cx="11922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3</a:t>
            </a:r>
            <a:r>
              <a:rPr lang="ko-KR" altLang="en-US" sz="1400" dirty="0"/>
              <a:t>년간</a:t>
            </a:r>
            <a:r>
              <a:rPr lang="en-US" altLang="ko-KR" sz="1400" dirty="0" smtClean="0"/>
              <a:t>(‘20</a:t>
            </a:r>
            <a:r>
              <a:rPr lang="ko-KR" altLang="en-US" sz="1400" dirty="0" smtClean="0"/>
              <a:t>년</a:t>
            </a:r>
            <a:r>
              <a:rPr lang="en-US" altLang="ko-KR" sz="1400" dirty="0"/>
              <a:t>~</a:t>
            </a:r>
            <a:r>
              <a:rPr lang="en-US" altLang="ko-KR" sz="1400" dirty="0" smtClean="0"/>
              <a:t>’22</a:t>
            </a:r>
            <a:r>
              <a:rPr lang="ko-KR" altLang="en-US" sz="1400" dirty="0" smtClean="0"/>
              <a:t>년</a:t>
            </a:r>
            <a:r>
              <a:rPr lang="en-US" altLang="ko-KR" sz="1400" dirty="0"/>
              <a:t>)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요인별</a:t>
            </a:r>
            <a:r>
              <a:rPr lang="ko-KR" altLang="en-US" sz="1400" dirty="0"/>
              <a:t> 비교를 위해 </a:t>
            </a:r>
            <a:r>
              <a:rPr lang="en-US" altLang="ko-KR" sz="1400" dirty="0"/>
              <a:t>2020</a:t>
            </a:r>
            <a:r>
              <a:rPr lang="ko-KR" altLang="en-US" sz="1400" dirty="0"/>
              <a:t>학년도 제시된 요인에 적합한 문항으로 </a:t>
            </a:r>
            <a:r>
              <a:rPr lang="ko-KR" altLang="en-US" sz="1400" dirty="0" smtClean="0"/>
              <a:t>재구성</a:t>
            </a:r>
            <a:endParaRPr lang="ko-KR" altLang="en-US" sz="1400" dirty="0"/>
          </a:p>
        </p:txBody>
      </p:sp>
      <p:graphicFrame>
        <p:nvGraphicFramePr>
          <p:cNvPr id="13" name="차트 12"/>
          <p:cNvGraphicFramePr/>
          <p:nvPr>
            <p:extLst>
              <p:ext uri="{D42A27DB-BD31-4B8C-83A1-F6EECF244321}">
                <p14:modId xmlns:p14="http://schemas.microsoft.com/office/powerpoint/2010/main" val="1398260119"/>
              </p:ext>
            </p:extLst>
          </p:nvPr>
        </p:nvGraphicFramePr>
        <p:xfrm>
          <a:off x="1855750" y="2196904"/>
          <a:ext cx="6338621" cy="3954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1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17513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조사결과 총괄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다</a:t>
            </a:r>
            <a:r>
              <a:rPr lang="en-US" altLang="ko-KR" dirty="0" smtClean="0"/>
              <a:t>. SSA</a:t>
            </a:r>
            <a:r>
              <a:rPr lang="ko-KR" altLang="en-US" dirty="0" smtClean="0"/>
              <a:t>결과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13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08306" y="686878"/>
            <a:ext cx="8859838" cy="1011237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>
                <a:latin typeface="+mn-ea"/>
              </a:rPr>
              <a:t>종합만족도는 </a:t>
            </a:r>
            <a:r>
              <a:rPr lang="en-US" altLang="ko-KR" sz="1400" b="1" dirty="0" smtClean="0">
                <a:latin typeface="+mn-ea"/>
              </a:rPr>
              <a:t>71.8</a:t>
            </a:r>
            <a:r>
              <a:rPr lang="ko-KR" altLang="en-US" sz="1400" b="1" dirty="0" err="1" smtClean="0">
                <a:latin typeface="+mn-ea"/>
              </a:rPr>
              <a:t>점이었음</a:t>
            </a:r>
            <a:r>
              <a:rPr lang="en-US" altLang="ko-KR" sz="1400" b="1" dirty="0">
                <a:latin typeface="+mn-ea"/>
              </a:rPr>
              <a:t>. </a:t>
            </a:r>
            <a:r>
              <a:rPr lang="ko-KR" altLang="en-US" sz="1400" b="1" dirty="0">
                <a:latin typeface="+mn-ea"/>
              </a:rPr>
              <a:t>요인들의 평균과 표준편차 값으로 </a:t>
            </a:r>
            <a:r>
              <a:rPr lang="en-US" altLang="ko-KR" sz="1400" b="1" dirty="0">
                <a:latin typeface="+mn-ea"/>
              </a:rPr>
              <a:t>SSA(Satisfaction-Standard deviation Analysis)</a:t>
            </a:r>
            <a:r>
              <a:rPr lang="ko-KR" altLang="en-US" sz="1400" b="1" dirty="0">
                <a:latin typeface="+mn-ea"/>
              </a:rPr>
              <a:t>를 한 결과는 </a:t>
            </a:r>
            <a:r>
              <a:rPr lang="ko-KR" altLang="en-US" sz="1400" b="1" dirty="0" smtClean="0">
                <a:latin typeface="+mn-ea"/>
              </a:rPr>
              <a:t>비교과프로그램이 </a:t>
            </a:r>
            <a:r>
              <a:rPr lang="ko-KR" altLang="en-US" sz="1400" b="1" dirty="0">
                <a:latin typeface="+mn-ea"/>
              </a:rPr>
              <a:t>최우선 개선 영역으로 나타남</a:t>
            </a:r>
            <a:r>
              <a:rPr lang="en-US" altLang="ko-KR" sz="1400" b="1" dirty="0">
                <a:latin typeface="+mn-ea"/>
              </a:rPr>
              <a:t>. </a:t>
            </a:r>
            <a:r>
              <a:rPr lang="ko-KR" altLang="en-US" sz="1400" b="1" dirty="0">
                <a:latin typeface="+mn-ea"/>
              </a:rPr>
              <a:t>또한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대학혁신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err="1" smtClean="0">
                <a:latin typeface="+mn-ea"/>
              </a:rPr>
              <a:t>대학인식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err="1" smtClean="0">
                <a:latin typeface="+mn-ea"/>
              </a:rPr>
              <a:t>대학명성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전반적 만족도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학생지원서비스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대학교육 활용성은 </a:t>
            </a:r>
            <a:r>
              <a:rPr lang="ko-KR" altLang="en-US" sz="1400" b="1" dirty="0">
                <a:latin typeface="+mn-ea"/>
              </a:rPr>
              <a:t>취약 영역으로 </a:t>
            </a:r>
            <a:r>
              <a:rPr lang="ko-KR" altLang="en-US" sz="1400" b="1" dirty="0" smtClean="0">
                <a:latin typeface="+mn-ea"/>
              </a:rPr>
              <a:t>나타남</a:t>
            </a:r>
            <a:endParaRPr lang="ko-KR" altLang="en-US" sz="14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379217"/>
              </p:ext>
            </p:extLst>
          </p:nvPr>
        </p:nvGraphicFramePr>
        <p:xfrm>
          <a:off x="522347" y="1952844"/>
          <a:ext cx="8859145" cy="4248468"/>
        </p:xfrm>
        <a:graphic>
          <a:graphicData uri="http://schemas.openxmlformats.org/drawingml/2006/table">
            <a:tbl>
              <a:tblPr/>
              <a:tblGrid>
                <a:gridCol w="2753526">
                  <a:extLst>
                    <a:ext uri="{9D8B030D-6E8A-4147-A177-3AD203B41FA5}">
                      <a16:colId xmlns:a16="http://schemas.microsoft.com/office/drawing/2014/main" val="2687060691"/>
                    </a:ext>
                  </a:extLst>
                </a:gridCol>
                <a:gridCol w="2005621">
                  <a:extLst>
                    <a:ext uri="{9D8B030D-6E8A-4147-A177-3AD203B41FA5}">
                      <a16:colId xmlns:a16="http://schemas.microsoft.com/office/drawing/2014/main" val="117178582"/>
                    </a:ext>
                  </a:extLst>
                </a:gridCol>
                <a:gridCol w="2005621">
                  <a:extLst>
                    <a:ext uri="{9D8B030D-6E8A-4147-A177-3AD203B41FA5}">
                      <a16:colId xmlns:a16="http://schemas.microsoft.com/office/drawing/2014/main" val="1962754052"/>
                    </a:ext>
                  </a:extLst>
                </a:gridCol>
                <a:gridCol w="2094377">
                  <a:extLst>
                    <a:ext uri="{9D8B030D-6E8A-4147-A177-3AD203B41FA5}">
                      <a16:colId xmlns:a16="http://schemas.microsoft.com/office/drawing/2014/main" val="100960560"/>
                    </a:ext>
                  </a:extLst>
                </a:gridCol>
              </a:tblGrid>
              <a:tr h="354039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요인</a:t>
                      </a:r>
                      <a:endParaRPr lang="ko-KR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평균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표준편차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SSA</a:t>
                      </a:r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분석 결과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90049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종합 만족도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498459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대학혁신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668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대학인식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291005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대학명성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221772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전반적 만족도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199520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학생지원 서비스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915780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비교과프로그램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946124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대학교육 </a:t>
                      </a:r>
                      <a:r>
                        <a:rPr lang="ko-KR" altLang="en-US" sz="12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활용성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649582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취업지원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772977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창업지원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964518"/>
                  </a:ext>
                </a:extLst>
              </a:tr>
              <a:tr h="354039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진학지원</a:t>
                      </a:r>
                      <a:endParaRPr lang="ko-KR" alt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29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831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17513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조사결과 총괄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다</a:t>
            </a:r>
            <a:r>
              <a:rPr lang="en-US" altLang="ko-KR" dirty="0" smtClean="0"/>
              <a:t>. SSA</a:t>
            </a:r>
            <a:r>
              <a:rPr lang="ko-KR" altLang="en-US" dirty="0" smtClean="0"/>
              <a:t>결과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14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25412" y="749212"/>
            <a:ext cx="8859838" cy="490537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err="1" smtClean="0">
                <a:latin typeface="+mn-ea"/>
              </a:rPr>
              <a:t>비교과</a:t>
            </a:r>
            <a:r>
              <a:rPr lang="ko-KR" altLang="en-US" sz="1400" b="1" dirty="0" smtClean="0">
                <a:latin typeface="+mn-ea"/>
              </a:rPr>
              <a:t> 프로그램이 최우선 개선 영역이며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err="1" smtClean="0">
                <a:latin typeface="+mn-ea"/>
              </a:rPr>
              <a:t>대학인식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대학교육 </a:t>
            </a:r>
            <a:r>
              <a:rPr lang="ko-KR" altLang="en-US" sz="1400" b="1" dirty="0" err="1" smtClean="0">
                <a:latin typeface="+mn-ea"/>
              </a:rPr>
              <a:t>활용성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대학혁신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전반적 만족도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err="1" smtClean="0">
                <a:latin typeface="+mn-ea"/>
              </a:rPr>
              <a:t>대학명성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학생지원 서비스는 취약 </a:t>
            </a:r>
            <a:r>
              <a:rPr lang="ko-KR" altLang="en-US" sz="1400" b="1" dirty="0" err="1" smtClean="0">
                <a:latin typeface="+mn-ea"/>
              </a:rPr>
              <a:t>영역이었음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9207" y="1288173"/>
            <a:ext cx="4320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[SSA</a:t>
            </a:r>
            <a:r>
              <a:rPr lang="ko-KR" altLang="en-US" sz="1400" b="1" dirty="0">
                <a:latin typeface="+mn-ea"/>
              </a:rPr>
              <a:t>결과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416778" y="1538514"/>
            <a:ext cx="6700795" cy="4842814"/>
            <a:chOff x="1687192" y="589036"/>
            <a:chExt cx="8347602" cy="6160538"/>
          </a:xfrm>
        </p:grpSpPr>
        <p:graphicFrame>
          <p:nvGraphicFramePr>
            <p:cNvPr id="11" name="차트 10"/>
            <p:cNvGraphicFramePr/>
            <p:nvPr>
              <p:extLst>
                <p:ext uri="{D42A27DB-BD31-4B8C-83A1-F6EECF244321}">
                  <p14:modId xmlns:p14="http://schemas.microsoft.com/office/powerpoint/2010/main" val="2329348924"/>
                </p:ext>
              </p:extLst>
            </p:nvPr>
          </p:nvGraphicFramePr>
          <p:xfrm>
            <a:off x="2401455" y="1226394"/>
            <a:ext cx="7389091" cy="4478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2" name="직선 연결선 11"/>
            <p:cNvCxnSpPr/>
            <p:nvPr/>
          </p:nvCxnSpPr>
          <p:spPr>
            <a:xfrm flipV="1">
              <a:off x="2536897" y="3457281"/>
              <a:ext cx="7113444" cy="2"/>
            </a:xfrm>
            <a:prstGeom prst="line">
              <a:avLst/>
            </a:prstGeom>
            <a:ln>
              <a:solidFill>
                <a:schemeClr val="accent2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flipH="1">
              <a:off x="6092487" y="1415835"/>
              <a:ext cx="3513" cy="4112880"/>
            </a:xfrm>
            <a:prstGeom prst="line">
              <a:avLst/>
            </a:prstGeom>
            <a:ln>
              <a:solidFill>
                <a:schemeClr val="accent2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4" name="그룹 13"/>
            <p:cNvGrpSpPr/>
            <p:nvPr/>
          </p:nvGrpSpPr>
          <p:grpSpPr>
            <a:xfrm>
              <a:off x="2305962" y="589036"/>
              <a:ext cx="2306205" cy="216477"/>
              <a:chOff x="2181224" y="6138333"/>
              <a:chExt cx="2536826" cy="261938"/>
            </a:xfrm>
          </p:grpSpPr>
          <p:sp>
            <p:nvSpPr>
              <p:cNvPr id="38" name="평행 사변형 37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9" name="양쪽 모서리가 둥근 사각형 38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안정적 우수 영역</a:t>
                </a:r>
              </a:p>
            </p:txBody>
          </p:sp>
        </p:grpSp>
        <p:grpSp>
          <p:nvGrpSpPr>
            <p:cNvPr id="15" name="그룹 14"/>
            <p:cNvGrpSpPr/>
            <p:nvPr/>
          </p:nvGrpSpPr>
          <p:grpSpPr>
            <a:xfrm>
              <a:off x="2305962" y="6058376"/>
              <a:ext cx="2306205" cy="216477"/>
              <a:chOff x="2181224" y="6138333"/>
              <a:chExt cx="2536826" cy="261938"/>
            </a:xfrm>
          </p:grpSpPr>
          <p:sp>
            <p:nvSpPr>
              <p:cNvPr id="36" name="평행 사변형 35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7" name="양쪽 모서리가 둥근 사각형 36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취약 영역</a:t>
                </a: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7658075" y="589036"/>
              <a:ext cx="2285369" cy="216477"/>
              <a:chOff x="1991419" y="6138333"/>
              <a:chExt cx="2513906" cy="261938"/>
            </a:xfrm>
          </p:grpSpPr>
          <p:sp>
            <p:nvSpPr>
              <p:cNvPr id="34" name="평행 사변형 33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양쪽 모서리가 둥근 사각형 34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불안한 우수 영역</a:t>
                </a:r>
              </a:p>
            </p:txBody>
          </p:sp>
        </p:grpSp>
        <p:grpSp>
          <p:nvGrpSpPr>
            <p:cNvPr id="17" name="그룹 16"/>
            <p:cNvGrpSpPr/>
            <p:nvPr/>
          </p:nvGrpSpPr>
          <p:grpSpPr>
            <a:xfrm>
              <a:off x="7658075" y="6062943"/>
              <a:ext cx="2285369" cy="216477"/>
              <a:chOff x="1991419" y="6138333"/>
              <a:chExt cx="2513906" cy="261938"/>
            </a:xfrm>
          </p:grpSpPr>
          <p:sp>
            <p:nvSpPr>
              <p:cNvPr id="32" name="평행 사변형 31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양쪽 모서리가 둥근 사각형 32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최우선 개선 영역</a:t>
                </a:r>
              </a:p>
            </p:txBody>
          </p:sp>
        </p:grpSp>
        <p:sp>
          <p:nvSpPr>
            <p:cNvPr id="20" name="설명선 2(강조선) 19"/>
            <p:cNvSpPr/>
            <p:nvPr/>
          </p:nvSpPr>
          <p:spPr>
            <a:xfrm>
              <a:off x="7609442" y="3680047"/>
              <a:ext cx="1394899" cy="215777"/>
            </a:xfrm>
            <a:prstGeom prst="accentCallout2">
              <a:avLst>
                <a:gd name="adj1" fmla="val 45753"/>
                <a:gd name="adj2" fmla="val -3475"/>
                <a:gd name="adj3" fmla="val -47682"/>
                <a:gd name="adj4" fmla="val -28014"/>
                <a:gd name="adj5" fmla="val -66439"/>
                <a:gd name="adj6" fmla="val -24372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err="1" smtClean="0">
                  <a:solidFill>
                    <a:schemeClr val="bg1"/>
                  </a:solidFill>
                </a:rPr>
                <a:t>비교과</a:t>
              </a:r>
              <a:r>
                <a:rPr lang="ko-KR" altLang="en-US" sz="1000" b="1" spc="-100" dirty="0" smtClean="0">
                  <a:solidFill>
                    <a:schemeClr val="bg1"/>
                  </a:solidFill>
                </a:rPr>
                <a:t> 프로그램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2538559" y="1424464"/>
              <a:ext cx="7074476" cy="413077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900"/>
            </a:p>
          </p:txBody>
        </p:sp>
        <p:cxnSp>
          <p:nvCxnSpPr>
            <p:cNvPr id="24" name="직선 화살표 연결선 23"/>
            <p:cNvCxnSpPr/>
            <p:nvPr/>
          </p:nvCxnSpPr>
          <p:spPr>
            <a:xfrm flipV="1">
              <a:off x="1913641" y="1622069"/>
              <a:ext cx="0" cy="3631245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24"/>
            <p:cNvSpPr/>
            <p:nvPr/>
          </p:nvSpPr>
          <p:spPr>
            <a:xfrm>
              <a:off x="1724779" y="898825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724779" y="5669346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687192" y="3089927"/>
              <a:ext cx="421758" cy="8221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/>
                <a:t>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족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도</a:t>
              </a:r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>
              <a:off x="2974508" y="6549650"/>
              <a:ext cx="6288691" cy="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/>
            <p:cNvSpPr/>
            <p:nvPr/>
          </p:nvSpPr>
          <p:spPr>
            <a:xfrm>
              <a:off x="9613036" y="6396769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2200112" y="6395653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365180" y="6397204"/>
              <a:ext cx="1456872" cy="3523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표준편차</a:t>
              </a:r>
            </a:p>
          </p:txBody>
        </p:sp>
      </p:grpSp>
      <p:sp>
        <p:nvSpPr>
          <p:cNvPr id="47" name="설명선 2(강조선) 46"/>
          <p:cNvSpPr/>
          <p:nvPr/>
        </p:nvSpPr>
        <p:spPr>
          <a:xfrm>
            <a:off x="2918931" y="3825044"/>
            <a:ext cx="773929" cy="166549"/>
          </a:xfrm>
          <a:prstGeom prst="accentCallout2">
            <a:avLst>
              <a:gd name="adj1" fmla="val 63561"/>
              <a:gd name="adj2" fmla="val 104094"/>
              <a:gd name="adj3" fmla="val 38646"/>
              <a:gd name="adj4" fmla="val 126221"/>
              <a:gd name="adj5" fmla="val 40649"/>
              <a:gd name="adj6" fmla="val 129531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대학인식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2" name="설명선 2(강조선) 41"/>
          <p:cNvSpPr/>
          <p:nvPr/>
        </p:nvSpPr>
        <p:spPr>
          <a:xfrm>
            <a:off x="3152800" y="4041068"/>
            <a:ext cx="1148528" cy="166549"/>
          </a:xfrm>
          <a:prstGeom prst="accentCallout2">
            <a:avLst>
              <a:gd name="adj1" fmla="val 63561"/>
              <a:gd name="adj2" fmla="val 104094"/>
              <a:gd name="adj3" fmla="val 28287"/>
              <a:gd name="adj4" fmla="val 122466"/>
              <a:gd name="adj5" fmla="val -94018"/>
              <a:gd name="adj6" fmla="val 130282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대학교육 </a:t>
            </a:r>
            <a:r>
              <a:rPr lang="ko-KR" altLang="en-US" sz="1000" b="1" dirty="0" err="1" smtClean="0">
                <a:solidFill>
                  <a:schemeClr val="bg1"/>
                </a:solidFill>
              </a:rPr>
              <a:t>활용성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1" name="설명선 2(강조선) 40"/>
          <p:cNvSpPr/>
          <p:nvPr/>
        </p:nvSpPr>
        <p:spPr>
          <a:xfrm>
            <a:off x="3109283" y="4280045"/>
            <a:ext cx="773929" cy="166549"/>
          </a:xfrm>
          <a:prstGeom prst="accentCallout2">
            <a:avLst>
              <a:gd name="adj1" fmla="val 63561"/>
              <a:gd name="adj2" fmla="val 104094"/>
              <a:gd name="adj3" fmla="val 38646"/>
              <a:gd name="adj4" fmla="val 126221"/>
              <a:gd name="adj5" fmla="val 40649"/>
              <a:gd name="adj6" fmla="val 129531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대학혁신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3" name="설명선 2(강조선) 42"/>
          <p:cNvSpPr/>
          <p:nvPr/>
        </p:nvSpPr>
        <p:spPr>
          <a:xfrm>
            <a:off x="3212014" y="4465547"/>
            <a:ext cx="1030099" cy="166549"/>
          </a:xfrm>
          <a:prstGeom prst="accentCallout2">
            <a:avLst>
              <a:gd name="adj1" fmla="val 63561"/>
              <a:gd name="adj2" fmla="val 104094"/>
              <a:gd name="adj3" fmla="val 38646"/>
              <a:gd name="adj4" fmla="val 126221"/>
              <a:gd name="adj5" fmla="val -140633"/>
              <a:gd name="adj6" fmla="val 139563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전반적 만족도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4" name="설명선 2(강조선) 43"/>
          <p:cNvSpPr/>
          <p:nvPr/>
        </p:nvSpPr>
        <p:spPr>
          <a:xfrm>
            <a:off x="3436664" y="4657690"/>
            <a:ext cx="773929" cy="166549"/>
          </a:xfrm>
          <a:prstGeom prst="accentCallout2">
            <a:avLst>
              <a:gd name="adj1" fmla="val 63561"/>
              <a:gd name="adj2" fmla="val 104094"/>
              <a:gd name="adj3" fmla="val -11395"/>
              <a:gd name="adj4" fmla="val 144990"/>
              <a:gd name="adj5" fmla="val -188112"/>
              <a:gd name="adj6" fmla="val 162761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대학명성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5" name="설명선 2(강조선) 44"/>
          <p:cNvSpPr/>
          <p:nvPr/>
        </p:nvSpPr>
        <p:spPr>
          <a:xfrm>
            <a:off x="3415657" y="4844350"/>
            <a:ext cx="1133109" cy="166549"/>
          </a:xfrm>
          <a:prstGeom prst="accentCallout2">
            <a:avLst>
              <a:gd name="adj1" fmla="val 63561"/>
              <a:gd name="adj2" fmla="val 104094"/>
              <a:gd name="adj3" fmla="val -177247"/>
              <a:gd name="adj4" fmla="val 126917"/>
              <a:gd name="adj5" fmla="val -424022"/>
              <a:gd name="adj6" fmla="val 123463"/>
            </a:avLst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학생지원 서비스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93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27131" cy="369332"/>
          </a:xfrm>
        </p:spPr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조사결과 총괄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650573" y="312911"/>
            <a:ext cx="1834677" cy="307777"/>
          </a:xfrm>
        </p:spPr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 err="1" smtClean="0"/>
              <a:t>기술통계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15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4187" y="1388019"/>
            <a:ext cx="432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+mn-ea"/>
              </a:rPr>
              <a:t>[</a:t>
            </a:r>
            <a:r>
              <a:rPr lang="ko-KR" altLang="en-US" sz="1200" b="1" dirty="0">
                <a:latin typeface="+mn-ea"/>
              </a:rPr>
              <a:t>요인 만족도 및 표준편차</a:t>
            </a:r>
            <a:r>
              <a:rPr lang="en-US" altLang="ko-KR" sz="1200" b="1" dirty="0">
                <a:latin typeface="+mn-ea"/>
              </a:rPr>
              <a:t>]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25412" y="824487"/>
            <a:ext cx="8859838" cy="464881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sz="1400" b="1" dirty="0" smtClean="0">
                <a:latin typeface="+mn-ea"/>
              </a:rPr>
              <a:t>각 요인 내에서 평균값이 가장 낮은 문항들은 우선적으로 개선 필요</a:t>
            </a:r>
            <a:endParaRPr lang="ko-KR" altLang="en-US" sz="1400" b="1" dirty="0">
              <a:latin typeface="+mn-ea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625656"/>
              </p:ext>
            </p:extLst>
          </p:nvPr>
        </p:nvGraphicFramePr>
        <p:xfrm>
          <a:off x="523876" y="1734463"/>
          <a:ext cx="4321112" cy="400526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04335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3358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문항</a:t>
                      </a:r>
                      <a:endParaRPr lang="ko-KR" altLang="en-US" sz="8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85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85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133587">
                <a:tc rowSpan="1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미래 지향적 소양 기반으로 교양교육과정 체계를 혁신하고자 노력하고 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9513146"/>
                  </a:ext>
                </a:extLst>
              </a:tr>
              <a:tr h="13358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디지털 미래인재 양성을 위하여 첨단 강의실을 구축하고자 노력하고 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279134"/>
                  </a:ext>
                </a:extLst>
              </a:tr>
              <a:tr h="13358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환류 체계 고도화</a:t>
                      </a:r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학생자문단</a:t>
                      </a:r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S-CESA, 3C</a:t>
                      </a:r>
                      <a:r>
                        <a:rPr lang="ko-KR" altLang="en-US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융합인증제 등</a:t>
                      </a:r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통해 역량기반 교육과정 내실을 노력하고 있다</a:t>
                      </a:r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2942577"/>
                  </a:ext>
                </a:extLst>
              </a:tr>
              <a:tr h="13358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혁신적 학사 구조조정 및 교육과정 고도화를 통해 현장 중심 전공 능력 향상을 노력하고 있다</a:t>
                      </a:r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916388"/>
                  </a:ext>
                </a:extLst>
              </a:tr>
              <a:tr h="13358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비대면 및 글로벌 플랫폼</a:t>
                      </a:r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(SOUP)</a:t>
                      </a:r>
                      <a:r>
                        <a:rPr lang="ko-KR" altLang="en-US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을 통해 글로벌 교육 실현을 노력하고 있다</a:t>
                      </a:r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066738"/>
                  </a:ext>
                </a:extLst>
              </a:tr>
              <a:tr h="13358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학과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전공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별 지역 문제 해결 프로젝트 운영을 통해 전공 연계 문제해결 역량 강화를 노력하고 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9518347"/>
                  </a:ext>
                </a:extLst>
              </a:tr>
              <a:tr h="13358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역량기반 학습지원 체계 고도화</a:t>
                      </a:r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역량진단도구</a:t>
                      </a:r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환류체계 등</a:t>
                      </a:r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를 통해 미래형 창의융합 인재 양성에 노력하고 있다</a:t>
                      </a:r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4221233"/>
                  </a:ext>
                </a:extLst>
              </a:tr>
              <a:tr h="13358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학생성장을 위하여 교수역량 강화</a:t>
                      </a:r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(Edu-tech </a:t>
                      </a:r>
                      <a:r>
                        <a:rPr lang="ko-KR" altLang="en-US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지원</a:t>
                      </a:r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노력하고 있다</a:t>
                      </a:r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6824502"/>
                  </a:ext>
                </a:extLst>
              </a:tr>
              <a:tr h="13358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학생중심 </a:t>
                      </a:r>
                      <a:r>
                        <a:rPr lang="ko-KR" altLang="en-US" sz="8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대학혁신을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위하여 디지털 학습환경을 구축하고자 노력하고 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사이버캠퍼스 고도화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4151270"/>
                  </a:ext>
                </a:extLst>
              </a:tr>
              <a:tr h="13358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진로역량강화를 위하여 메타버스 </a:t>
                      </a:r>
                      <a:r>
                        <a:rPr lang="ko-KR" altLang="en-US" sz="8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진로캠프를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운영하고 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67.5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069931"/>
                  </a:ext>
                </a:extLst>
              </a:tr>
              <a:tr h="13358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학생 맞춤형 진로상담 체계 강화를 위하여 위촉진로상담교수제를 강화하고자 노력하고 있다</a:t>
                      </a:r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1772030"/>
                  </a:ext>
                </a:extLst>
              </a:tr>
              <a:tr h="13358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신한대학교는 신한 또래 상담자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(Gatekeeper)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양성을 통하여 고위험군 학생 관리 체계를 구축하고자 노력하고 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497427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97016" y="1388019"/>
            <a:ext cx="432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+mn-ea"/>
              </a:rPr>
              <a:t>[</a:t>
            </a:r>
            <a:r>
              <a:rPr lang="ko-KR" altLang="en-US" sz="1200" b="1" dirty="0">
                <a:latin typeface="+mn-ea"/>
              </a:rPr>
              <a:t>요인 만족도 및 표준편차</a:t>
            </a:r>
            <a:r>
              <a:rPr lang="en-US" altLang="ko-KR" sz="1200" b="1" dirty="0">
                <a:latin typeface="+mn-ea"/>
              </a:rPr>
              <a:t>]</a:t>
            </a:r>
            <a:endParaRPr lang="ko-KR" altLang="en-US" sz="1200" b="1" dirty="0">
              <a:latin typeface="+mn-ea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64364"/>
              </p:ext>
            </p:extLst>
          </p:nvPr>
        </p:nvGraphicFramePr>
        <p:xfrm>
          <a:off x="5096705" y="1734458"/>
          <a:ext cx="4321112" cy="400526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04335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6085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문항</a:t>
                      </a:r>
                      <a:endParaRPr lang="ko-KR" altLang="en-US" sz="8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85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85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72464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시대의 변화에 맞춰 학생의 역량 향상을 위해 지속적으로 노력하고 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358079"/>
                  </a:ext>
                </a:extLst>
              </a:tr>
              <a:tr h="40386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브랜드 평판 향상을 위해 지속적으로 노력하고 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(2021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 ‘대학기본역량진단 일반재정지원대학’ 선정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1771762"/>
                  </a:ext>
                </a:extLst>
              </a:tr>
              <a:tr h="666666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대학은 우수한 </a:t>
                      </a:r>
                      <a:r>
                        <a:rPr lang="ko-KR" altLang="en-US" sz="8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대학평가를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바탕으로 대학교육을 혁신하고자 지속적으로 노력하고 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(2021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 대학기본역량진단 통과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국제표준 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ISO21001(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교육기관경영시스템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경기 북부 내 대학교 최초 인증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4326024"/>
                  </a:ext>
                </a:extLst>
              </a:tr>
              <a:tr h="272464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대학명성</a:t>
                      </a:r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대학의 학위는 나의 </a:t>
                      </a:r>
                      <a:r>
                        <a:rPr lang="ko-KR" altLang="en-US" sz="8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진로목표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취업 및 창업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진학 등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달성에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8211393"/>
                  </a:ext>
                </a:extLst>
              </a:tr>
              <a:tr h="27246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대학의 명성 및 평판은 졸업 이후 나의 </a:t>
                      </a:r>
                      <a:r>
                        <a:rPr lang="ko-KR" altLang="en-US" sz="8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진로목표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달성에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67.2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38028"/>
                  </a:ext>
                </a:extLst>
              </a:tr>
              <a:tr h="27246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주위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사람들은 우리 대학에 대해 긍정적인 인식을 가지고 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9969828"/>
                  </a:ext>
                </a:extLst>
              </a:tr>
              <a:tr h="160853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나의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 생활 경험은 사회생활에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4894976"/>
                  </a:ext>
                </a:extLst>
              </a:tr>
              <a:tr h="27246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졸업 후 학교에서 제공하는 정보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취업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창업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자격증 등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만족한다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2101362"/>
                  </a:ext>
                </a:extLst>
              </a:tr>
              <a:tr h="16085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졸업 후에도 우리 대학에 대한 소속감을 느낀다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6364573"/>
                  </a:ext>
                </a:extLst>
              </a:tr>
              <a:tr h="27246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다시 대학을 진학해도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대학을 선택할 것이다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155032"/>
                  </a:ext>
                </a:extLst>
              </a:tr>
              <a:tr h="272464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학생지원 서비스</a:t>
                      </a:r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나는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졸업 후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대학의 행정서비스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증명서 발급 등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만족한다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613804"/>
                  </a:ext>
                </a:extLst>
              </a:tr>
              <a:tr h="27246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대학의 학생이력관리는 졸업 후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나의 진로 설정에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187112"/>
                  </a:ext>
                </a:extLst>
              </a:tr>
              <a:tr h="27246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대학의 지도교수 상담은 나의 진로 선택 및 목표 설정에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1595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890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27131" cy="369332"/>
          </a:xfrm>
        </p:spPr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조사결과 총괄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650573" y="312911"/>
            <a:ext cx="1834677" cy="307777"/>
          </a:xfrm>
        </p:spPr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 err="1" smtClean="0"/>
              <a:t>기술통계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16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4187" y="1388019"/>
            <a:ext cx="432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+mn-ea"/>
              </a:rPr>
              <a:t>[</a:t>
            </a:r>
            <a:r>
              <a:rPr lang="ko-KR" altLang="en-US" sz="1200" b="1" dirty="0">
                <a:latin typeface="+mn-ea"/>
              </a:rPr>
              <a:t>요인 만족도 및 표준편차</a:t>
            </a:r>
            <a:r>
              <a:rPr lang="en-US" altLang="ko-KR" sz="1200" b="1" dirty="0">
                <a:latin typeface="+mn-ea"/>
              </a:rPr>
              <a:t>]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25412" y="824487"/>
            <a:ext cx="8859838" cy="464881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ko-KR" altLang="en-US" sz="1400" b="1" dirty="0" smtClean="0">
                <a:latin typeface="+mn-ea"/>
              </a:rPr>
              <a:t>각 요인 내에서 평균값이 가장 낮은 문항들은 우선적으로 개선 필요</a:t>
            </a:r>
            <a:endParaRPr lang="ko-KR" altLang="en-US" sz="1400" b="1" dirty="0">
              <a:latin typeface="+mn-ea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778183"/>
              </p:ext>
            </p:extLst>
          </p:nvPr>
        </p:nvGraphicFramePr>
        <p:xfrm>
          <a:off x="523876" y="1734463"/>
          <a:ext cx="8961374" cy="450284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94010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5450705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970740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1045919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229288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문항</a:t>
                      </a:r>
                      <a:endParaRPr lang="ko-KR" altLang="en-US" sz="8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85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85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37420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비교과</a:t>
                      </a:r>
                      <a:r>
                        <a:rPr lang="ko-KR" altLang="en-US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프로그램</a:t>
                      </a:r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대학의 학습능력 향상 프로그램은 나의 직무 수행에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6515375"/>
                  </a:ext>
                </a:extLst>
              </a:tr>
              <a:tr h="23742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대학의 학생상담 프로그램은 </a:t>
                      </a:r>
                      <a:r>
                        <a:rPr lang="ko-KR" altLang="en-US" sz="8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자기이해와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인간관계에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600402"/>
                  </a:ext>
                </a:extLst>
              </a:tr>
              <a:tr h="237420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대학교육 </a:t>
                      </a:r>
                      <a:r>
                        <a:rPr lang="ko-KR" altLang="en-US" sz="8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활용성</a:t>
                      </a:r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대학에서 수강한 교양과목은 사회생활에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08505"/>
                  </a:ext>
                </a:extLst>
              </a:tr>
              <a:tr h="23742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대학에서 수강한 전공과목은 나의 직무 관련 전문지식 향상에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861293"/>
                  </a:ext>
                </a:extLst>
              </a:tr>
              <a:tr h="237420">
                <a:tc rowSpan="5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취업지원</a:t>
                      </a:r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대학에서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수강한 전공과목은 나의 취업 준비에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6724636"/>
                  </a:ext>
                </a:extLst>
              </a:tr>
              <a:tr h="23742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대학에서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수강한 전공과목은 나의 직무수행에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6571798"/>
                  </a:ext>
                </a:extLst>
              </a:tr>
              <a:tr h="23742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대학에서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수강한 외국어 관련 </a:t>
                      </a:r>
                      <a:r>
                        <a:rPr lang="ko-KR" altLang="en-US" sz="8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비교과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교육은 나의 취업에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895412"/>
                  </a:ext>
                </a:extLst>
              </a:tr>
              <a:tr h="23742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현장실습에서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배운 내용은 나의 취업에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0256005"/>
                  </a:ext>
                </a:extLst>
              </a:tr>
              <a:tr h="23742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대학의 취업 프로그램은 나의 취업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준비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62751"/>
                  </a:ext>
                </a:extLst>
              </a:tr>
              <a:tr h="237420">
                <a:tc rowSpan="5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창업지원</a:t>
                      </a:r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대학에서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수강한 전공과목은 나의 창업 준비에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856122"/>
                  </a:ext>
                </a:extLst>
              </a:tr>
              <a:tr h="23742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대학에서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수강한 전공과목은 나의 직무수행에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687139"/>
                  </a:ext>
                </a:extLst>
              </a:tr>
              <a:tr h="23742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대학에서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수강한 외국어 관련 </a:t>
                      </a:r>
                      <a:r>
                        <a:rPr lang="ko-KR" altLang="en-US" sz="8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비교과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교육은 나의 창업에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079237"/>
                  </a:ext>
                </a:extLst>
              </a:tr>
              <a:tr h="23742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현장실습에서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배운 내용은 나의 창업에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2013668"/>
                  </a:ext>
                </a:extLst>
              </a:tr>
              <a:tr h="23742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대학의 창업 프로그램은 나의 창업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준비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4960081"/>
                  </a:ext>
                </a:extLst>
              </a:tr>
              <a:tr h="237420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8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진학지원</a:t>
                      </a:r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대학에서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수강한 전공과목은 나의 진학 준비에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998382"/>
                  </a:ext>
                </a:extLst>
              </a:tr>
              <a:tr h="23742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대학에서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수강한 전공과목은 나의 학업에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5457800"/>
                  </a:ext>
                </a:extLst>
              </a:tr>
              <a:tr h="23742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대학에서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수강한 외국어 관련 </a:t>
                      </a:r>
                      <a:r>
                        <a:rPr lang="ko-KR" altLang="en-US" sz="85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비교과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교육은 나의 학업에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211977"/>
                  </a:ext>
                </a:extLst>
              </a:tr>
              <a:tr h="23742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8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현장실습에서 </a:t>
                      </a:r>
                      <a:r>
                        <a:rPr lang="ko-KR" altLang="en-US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배운 내용은 나의 진학에 실제적으로 도움이 되었다</a:t>
                      </a:r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0134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13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17513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속성별 결과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27000" y="678084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종합 만족도는 글로벌비즈니스대학 졸업생 집단에서 </a:t>
            </a:r>
            <a:r>
              <a:rPr lang="ko-KR" altLang="en-US" sz="1400" b="1" dirty="0">
                <a:latin typeface="+mn-ea"/>
              </a:rPr>
              <a:t>가장 </a:t>
            </a:r>
            <a:r>
              <a:rPr lang="ko-KR" altLang="en-US" sz="1400" b="1" dirty="0" smtClean="0">
                <a:latin typeface="+mn-ea"/>
              </a:rPr>
              <a:t>낮게 나타나며</a:t>
            </a:r>
            <a:r>
              <a:rPr lang="en-US" altLang="ko-KR" sz="1400" b="1" dirty="0">
                <a:latin typeface="+mn-ea"/>
              </a:rPr>
              <a:t>,</a:t>
            </a:r>
          </a:p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남성이 여성보다 낮게 나타남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80726" y="1623994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(1)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 단과대학 및 성별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3367036097"/>
              </p:ext>
            </p:extLst>
          </p:nvPr>
        </p:nvGraphicFramePr>
        <p:xfrm>
          <a:off x="5208935" y="2072415"/>
          <a:ext cx="4140460" cy="412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1120516863"/>
              </p:ext>
            </p:extLst>
          </p:nvPr>
        </p:nvGraphicFramePr>
        <p:xfrm>
          <a:off x="522348" y="2067004"/>
          <a:ext cx="4535488" cy="413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6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속성별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err="1" smtClean="0">
                <a:latin typeface="+mn-ea"/>
              </a:rPr>
              <a:t>대학혁신과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 err="1" smtClean="0">
                <a:latin typeface="+mn-ea"/>
              </a:rPr>
              <a:t>대학인식은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 err="1" smtClean="0">
                <a:latin typeface="+mn-ea"/>
              </a:rPr>
              <a:t>바이오생태보건대학이</a:t>
            </a:r>
            <a:r>
              <a:rPr lang="ko-KR" altLang="en-US" sz="1400" b="1" dirty="0" smtClean="0">
                <a:latin typeface="+mn-ea"/>
              </a:rPr>
              <a:t> 가장 낮았으며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err="1" smtClean="0">
                <a:latin typeface="+mn-ea"/>
              </a:rPr>
              <a:t>대학명성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전반적 만족도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학생지원 서비스는 글로벌비즈니스대학이 가장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(1.1)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단과대학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1530082645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2"/>
          <a:srcRect l="970"/>
          <a:stretch/>
        </p:blipFill>
        <p:spPr>
          <a:xfrm>
            <a:off x="2144688" y="944724"/>
            <a:ext cx="1808241" cy="473395"/>
          </a:xfrm>
          <a:prstGeom prst="round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970"/>
          <a:stretch/>
        </p:blipFill>
        <p:spPr>
          <a:xfrm>
            <a:off x="2144688" y="944724"/>
            <a:ext cx="1808241" cy="473395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DFDE4F-B99A-4D89-A164-F82B3A41904D}"/>
              </a:ext>
            </a:extLst>
          </p:cNvPr>
          <p:cNvSpPr txBox="1"/>
          <p:nvPr/>
        </p:nvSpPr>
        <p:spPr>
          <a:xfrm>
            <a:off x="2144688" y="1558162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Contents</a:t>
            </a:r>
            <a:endParaRPr lang="ko-KR" altLang="en-US" sz="1600" spc="-150" dirty="0">
              <a:solidFill>
                <a:schemeClr val="tx2">
                  <a:lumMod val="60000"/>
                  <a:lumOff val="40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92900"/>
              </p:ext>
            </p:extLst>
          </p:nvPr>
        </p:nvGraphicFramePr>
        <p:xfrm>
          <a:off x="2252700" y="1902139"/>
          <a:ext cx="7344814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494">
                  <a:extLst>
                    <a:ext uri="{9D8B030D-6E8A-4147-A177-3AD203B41FA5}">
                      <a16:colId xmlns:a16="http://schemas.microsoft.com/office/drawing/2014/main" val="852330885"/>
                    </a:ext>
                  </a:extLst>
                </a:gridCol>
                <a:gridCol w="3190126">
                  <a:extLst>
                    <a:ext uri="{9D8B030D-6E8A-4147-A177-3AD203B41FA5}">
                      <a16:colId xmlns:a16="http://schemas.microsoft.com/office/drawing/2014/main" val="363338791"/>
                    </a:ext>
                  </a:extLst>
                </a:gridCol>
                <a:gridCol w="213513">
                  <a:extLst>
                    <a:ext uri="{9D8B030D-6E8A-4147-A177-3AD203B41FA5}">
                      <a16:colId xmlns:a16="http://schemas.microsoft.com/office/drawing/2014/main" val="3904856208"/>
                    </a:ext>
                  </a:extLst>
                </a:gridCol>
                <a:gridCol w="480513">
                  <a:extLst>
                    <a:ext uri="{9D8B030D-6E8A-4147-A177-3AD203B41FA5}">
                      <a16:colId xmlns:a16="http://schemas.microsoft.com/office/drawing/2014/main" val="2793030701"/>
                    </a:ext>
                  </a:extLst>
                </a:gridCol>
                <a:gridCol w="2963168">
                  <a:extLst>
                    <a:ext uri="{9D8B030D-6E8A-4147-A177-3AD203B41FA5}">
                      <a16:colId xmlns:a16="http://schemas.microsoft.com/office/drawing/2014/main" val="1240200613"/>
                    </a:ext>
                  </a:extLst>
                </a:gridCol>
              </a:tblGrid>
              <a:tr h="13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Ⅰ.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조사 개요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</a:rPr>
                        <a:t>------------------------- 2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Ⅲ.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종합 및 제언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------------------ 32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434445"/>
                  </a:ext>
                </a:extLst>
              </a:tr>
              <a:tr h="136815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조사 배경 및 목적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-----------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측정 모형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--------------------- 4</a:t>
                      </a:r>
                    </a:p>
                    <a:p>
                      <a:pPr marL="342900" marR="0" lvl="0" indent="-34290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수행 절차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--------------------- 5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조사 설계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--------------------- 6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응답자 현황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</a:rPr>
                        <a:t>--------------------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졸업생 만족도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---------- 33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352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endParaRPr lang="ko-KR" alt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122494"/>
                  </a:ext>
                </a:extLst>
              </a:tr>
              <a:tr h="13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Ⅱ.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종합평가 및 제언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----------------- 10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Ⅳ.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부록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-------------------------- 34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058667"/>
                  </a:ext>
                </a:extLst>
              </a:tr>
              <a:tr h="136815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조사결과 총괄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----------- 11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속성별 결과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----------- 17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</a:rPr>
                        <a:t>부가조사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------------- 22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</a:rPr>
                        <a:t>졸업생 설문지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</a:rPr>
                        <a:t>---------- 35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20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4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6298" cy="369332"/>
          </a:xfrm>
        </p:spPr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err="1" smtClean="0">
                <a:latin typeface="+mn-ea"/>
              </a:rPr>
              <a:t>비교과</a:t>
            </a:r>
            <a:r>
              <a:rPr lang="ko-KR" altLang="en-US" sz="1400" b="1" dirty="0" smtClean="0">
                <a:latin typeface="+mn-ea"/>
              </a:rPr>
              <a:t> 프로그램은 글로벌비즈니스대학과 간호대학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과학기술융합대학이 가장 낮았으며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대학교육 활용성은 </a:t>
            </a:r>
            <a:r>
              <a:rPr lang="ko-KR" altLang="en-US" sz="1400" b="1" dirty="0" err="1" smtClean="0">
                <a:latin typeface="+mn-ea"/>
              </a:rPr>
              <a:t>바이오생태보건대학이</a:t>
            </a:r>
            <a:r>
              <a:rPr lang="ko-KR" altLang="en-US" sz="1400" b="1" dirty="0" smtClean="0">
                <a:latin typeface="+mn-ea"/>
              </a:rPr>
              <a:t> 가장 낮았고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취업지원은 글로벌비즈니스대학이 가장 낮았으며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창업지원은 </a:t>
            </a:r>
            <a:r>
              <a:rPr lang="ko-KR" altLang="en-US" sz="1400" b="1" dirty="0" err="1" smtClean="0">
                <a:latin typeface="+mn-ea"/>
              </a:rPr>
              <a:t>바이오생태보건대학이</a:t>
            </a:r>
            <a:r>
              <a:rPr lang="ko-KR" altLang="en-US" sz="1400" b="1" dirty="0" smtClean="0">
                <a:latin typeface="+mn-ea"/>
              </a:rPr>
              <a:t> 가장 낮았고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err="1" smtClean="0">
                <a:latin typeface="+mn-ea"/>
              </a:rPr>
              <a:t>진학지원은</a:t>
            </a:r>
            <a:r>
              <a:rPr lang="ko-KR" altLang="en-US" sz="1400" b="1" dirty="0" smtClean="0">
                <a:latin typeface="+mn-ea"/>
              </a:rPr>
              <a:t> 과학기술융합대학이 가장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(1.1)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단과대학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2781770247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8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속성별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err="1" smtClean="0">
                <a:latin typeface="+mn-ea"/>
              </a:rPr>
              <a:t>대학혁신은</a:t>
            </a:r>
            <a:r>
              <a:rPr lang="ko-KR" altLang="en-US" sz="1400" b="1" dirty="0" smtClean="0">
                <a:latin typeface="+mn-ea"/>
              </a:rPr>
              <a:t> 남성이 낮았고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err="1" smtClean="0">
                <a:latin typeface="+mn-ea"/>
              </a:rPr>
              <a:t>대학인식은</a:t>
            </a:r>
            <a:r>
              <a:rPr lang="ko-KR" altLang="en-US" sz="1400" b="1" dirty="0" smtClean="0">
                <a:latin typeface="+mn-ea"/>
              </a:rPr>
              <a:t> 여성이 낮았으며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err="1" smtClean="0">
                <a:latin typeface="+mn-ea"/>
              </a:rPr>
              <a:t>대학명성은</a:t>
            </a:r>
            <a:r>
              <a:rPr lang="ko-KR" altLang="en-US" sz="1400" b="1" dirty="0" smtClean="0">
                <a:latin typeface="+mn-ea"/>
              </a:rPr>
              <a:t> 남성이 낮았고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전반적 만족도는 여성이 낮았으며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학생지원 서비스는 남성이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(1.2)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성별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618711190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5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6298" cy="369332"/>
          </a:xfrm>
        </p:spPr>
        <p:txBody>
          <a:bodyPr/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속성별 결과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610598" y="710063"/>
            <a:ext cx="8858250" cy="901700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err="1" smtClean="0">
                <a:latin typeface="+mn-ea"/>
              </a:rPr>
              <a:t>비교과</a:t>
            </a:r>
            <a:r>
              <a:rPr lang="ko-KR" altLang="en-US" sz="1400" b="1" dirty="0" smtClean="0">
                <a:latin typeface="+mn-ea"/>
              </a:rPr>
              <a:t> 프로그램은 여성이 낮았고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대학교육 활용성과 취업지원은 남성이 낮았으며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창업지원은 여성이 낮았고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err="1" smtClean="0">
                <a:latin typeface="+mn-ea"/>
              </a:rPr>
              <a:t>진학지원은</a:t>
            </a:r>
            <a:r>
              <a:rPr lang="ko-KR" altLang="en-US" sz="1400" b="1" dirty="0" smtClean="0">
                <a:latin typeface="+mn-ea"/>
              </a:rPr>
              <a:t> 남성이 낮았음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701138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(1.2)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속성</a:t>
            </a:r>
            <a:r>
              <a:rPr kumimoji="0" lang="ko-KR" altLang="en-US" sz="1400" b="1" dirty="0">
                <a:latin typeface="+mn-ea"/>
                <a:cs typeface="Times New Roman" pitchFamily="18" charset="0"/>
              </a:rPr>
              <a:t>별 </a:t>
            </a:r>
            <a:r>
              <a:rPr kumimoji="0" lang="en-US" altLang="ko-KR" sz="1400" b="1" dirty="0">
                <a:latin typeface="+mn-ea"/>
                <a:cs typeface="Times New Roman" pitchFamily="18" charset="0"/>
              </a:rPr>
              <a:t>: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성별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2" name="차트 11"/>
          <p:cNvGraphicFramePr/>
          <p:nvPr>
            <p:extLst>
              <p:ext uri="{D42A27DB-BD31-4B8C-83A1-F6EECF244321}">
                <p14:modId xmlns:p14="http://schemas.microsoft.com/office/powerpoint/2010/main" val="1529111233"/>
              </p:ext>
            </p:extLst>
          </p:nvPr>
        </p:nvGraphicFramePr>
        <p:xfrm>
          <a:off x="526034" y="2205483"/>
          <a:ext cx="8856091" cy="388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52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390124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부가조사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594486" y="715700"/>
            <a:ext cx="8858250" cy="612775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err="1" smtClean="0">
                <a:latin typeface="+mn-ea"/>
              </a:rPr>
              <a:t>전공교육이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가장 높은 비율을 보였음</a:t>
            </a:r>
            <a:r>
              <a:rPr lang="en-US" altLang="ko-KR" sz="1400" b="1" dirty="0">
                <a:latin typeface="+mn-ea"/>
              </a:rPr>
              <a:t>. 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448780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(1)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대학교육에서 ‘강화해야 할 </a:t>
            </a:r>
            <a:r>
              <a:rPr lang="ko-KR" altLang="en-US" sz="1400" b="1" dirty="0" err="1">
                <a:latin typeface="+mn-ea"/>
                <a:cs typeface="Times New Roman" pitchFamily="18" charset="0"/>
              </a:rPr>
              <a:t>교육영역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’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(1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순위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)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714517424"/>
              </p:ext>
            </p:extLst>
          </p:nvPr>
        </p:nvGraphicFramePr>
        <p:xfrm>
          <a:off x="388064" y="1797441"/>
          <a:ext cx="92917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2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390124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부가조사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594486" y="715700"/>
            <a:ext cx="8858250" cy="612775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2</a:t>
            </a:r>
            <a:r>
              <a:rPr lang="ko-KR" altLang="en-US" sz="1400" b="1" dirty="0" smtClean="0">
                <a:latin typeface="+mn-ea"/>
              </a:rPr>
              <a:t>순위에서는 </a:t>
            </a:r>
            <a:r>
              <a:rPr lang="ko-KR" altLang="en-US" sz="1400" b="1" dirty="0" err="1" smtClean="0">
                <a:latin typeface="+mn-ea"/>
              </a:rPr>
              <a:t>전공교육과</a:t>
            </a:r>
            <a:r>
              <a:rPr lang="ko-KR" altLang="en-US" sz="1400" b="1" dirty="0" smtClean="0">
                <a:latin typeface="+mn-ea"/>
              </a:rPr>
              <a:t> 직업체험교육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현장실습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인턴십 등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 이 </a:t>
            </a:r>
            <a:r>
              <a:rPr lang="ko-KR" altLang="en-US" sz="1400" b="1" dirty="0">
                <a:latin typeface="+mn-ea"/>
              </a:rPr>
              <a:t>가장 높은 비율을 </a:t>
            </a:r>
            <a:r>
              <a:rPr lang="ko-KR" altLang="en-US" sz="1400" b="1" dirty="0" smtClean="0">
                <a:latin typeface="+mn-ea"/>
              </a:rPr>
              <a:t>보였음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448780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(2)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대학교육에서 ‘강화해야 할 </a:t>
            </a:r>
            <a:r>
              <a:rPr lang="ko-KR" altLang="en-US" sz="1400" b="1" dirty="0" err="1">
                <a:latin typeface="+mn-ea"/>
                <a:cs typeface="Times New Roman" pitchFamily="18" charset="0"/>
              </a:rPr>
              <a:t>교육영역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’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(2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순위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)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3589139256"/>
              </p:ext>
            </p:extLst>
          </p:nvPr>
        </p:nvGraphicFramePr>
        <p:xfrm>
          <a:off x="388064" y="1797441"/>
          <a:ext cx="92917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39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390124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부가조사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594486" y="715700"/>
            <a:ext cx="8858250" cy="612775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>
                <a:latin typeface="+mn-ea"/>
              </a:rPr>
              <a:t>전공 지식이 가장 높은 비율을 </a:t>
            </a:r>
            <a:r>
              <a:rPr lang="ko-KR" altLang="en-US" sz="1400" b="1" dirty="0" smtClean="0">
                <a:latin typeface="+mn-ea"/>
              </a:rPr>
              <a:t>보였음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448780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latin typeface="+mn-ea"/>
                <a:cs typeface="Times New Roman" pitchFamily="18" charset="0"/>
              </a:rPr>
              <a:t>(3)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취업과 관련하여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,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대학교에서 강화해야 할 부분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(1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순위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3142939057"/>
              </p:ext>
            </p:extLst>
          </p:nvPr>
        </p:nvGraphicFramePr>
        <p:xfrm>
          <a:off x="388064" y="1797441"/>
          <a:ext cx="92917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7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390124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부가조사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594486" y="715700"/>
            <a:ext cx="8858250" cy="612775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2</a:t>
            </a:r>
            <a:r>
              <a:rPr lang="ko-KR" altLang="en-US" sz="1400" b="1" dirty="0" smtClean="0">
                <a:latin typeface="+mn-ea"/>
              </a:rPr>
              <a:t>순위는 전공 관련 자격증이 가장 높았음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448780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(4)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취업과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관련하여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,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대학교에서 강화해야 할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부분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(2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순위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)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940288748"/>
              </p:ext>
            </p:extLst>
          </p:nvPr>
        </p:nvGraphicFramePr>
        <p:xfrm>
          <a:off x="388064" y="1797441"/>
          <a:ext cx="92917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9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390124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부가조사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594486" y="715700"/>
            <a:ext cx="8858250" cy="612775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책임감이 가장 높은 비율을 보였음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448780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(5)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진로에 중요하다고 생각되는 핵심역량 및 </a:t>
            </a:r>
            <a:r>
              <a:rPr kumimoji="0" lang="ko-KR" altLang="en-US" sz="1400" b="1" dirty="0" err="1" smtClean="0">
                <a:latin typeface="+mn-ea"/>
                <a:cs typeface="Times New Roman" pitchFamily="18" charset="0"/>
              </a:rPr>
              <a:t>하위역량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 </a:t>
            </a: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중복응답</a:t>
            </a: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)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2545776619"/>
              </p:ext>
            </p:extLst>
          </p:nvPr>
        </p:nvGraphicFramePr>
        <p:xfrm>
          <a:off x="388064" y="1797441"/>
          <a:ext cx="92917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15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390124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부가조사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594486" y="715700"/>
            <a:ext cx="8858250" cy="612775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책임감이 가장 높은 비율을 보였음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448780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(6)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나는 후배들을 위한 특강</a:t>
            </a: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멘토링</a:t>
            </a: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,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취업특강 등</a:t>
            </a: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)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요청 시</a:t>
            </a: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,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참여할 의사가 있다</a:t>
            </a: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.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1992451240"/>
              </p:ext>
            </p:extLst>
          </p:nvPr>
        </p:nvGraphicFramePr>
        <p:xfrm>
          <a:off x="388064" y="1797441"/>
          <a:ext cx="92917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720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390124" cy="369332"/>
          </a:xfr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부가조사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594486" y="715700"/>
            <a:ext cx="8858250" cy="612775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ko-KR" altLang="en-US" sz="1400" b="1" dirty="0" smtClean="0">
                <a:latin typeface="+mn-ea"/>
              </a:rPr>
              <a:t>책임감이 가장 높은 비율을 보였음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2480" y="1448780"/>
            <a:ext cx="9358310" cy="36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(7) </a:t>
            </a:r>
            <a:r>
              <a:rPr kumimoji="0" lang="ko-KR" altLang="en-US" sz="1400" b="1" dirty="0" smtClean="0">
                <a:latin typeface="+mn-ea"/>
                <a:cs typeface="Times New Roman" pitchFamily="18" charset="0"/>
              </a:rPr>
              <a:t>나는 우리 대학 동문과의 교류 프로그램에 참여할 의사가 있다</a:t>
            </a:r>
            <a:r>
              <a:rPr kumimoji="0" lang="en-US" altLang="ko-KR" sz="1400" b="1" dirty="0" smtClean="0">
                <a:latin typeface="+mn-ea"/>
                <a:cs typeface="Times New Roman" pitchFamily="18" charset="0"/>
              </a:rPr>
              <a:t>.</a:t>
            </a:r>
            <a:endParaRPr kumimoji="0" lang="en-US" altLang="ko-KR" sz="1400" b="1" dirty="0">
              <a:latin typeface="+mn-ea"/>
              <a:cs typeface="Times New Roman" pitchFamily="18" charset="0"/>
            </a:endParaRPr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478312051"/>
              </p:ext>
            </p:extLst>
          </p:nvPr>
        </p:nvGraphicFramePr>
        <p:xfrm>
          <a:off x="388064" y="1797441"/>
          <a:ext cx="92917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70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113483"/>
              </p:ext>
            </p:extLst>
          </p:nvPr>
        </p:nvGraphicFramePr>
        <p:xfrm>
          <a:off x="2257884" y="2132856"/>
          <a:ext cx="539023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60">
                  <a:extLst>
                    <a:ext uri="{9D8B030D-6E8A-4147-A177-3AD203B41FA5}">
                      <a16:colId xmlns:a16="http://schemas.microsoft.com/office/drawing/2014/main" val="3278973690"/>
                    </a:ext>
                  </a:extLst>
                </a:gridCol>
                <a:gridCol w="3199172">
                  <a:extLst>
                    <a:ext uri="{9D8B030D-6E8A-4147-A177-3AD203B41FA5}">
                      <a16:colId xmlns:a16="http://schemas.microsoft.com/office/drawing/2014/main" val="33809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Ⅰ.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조사 개요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조사 배경 및 목적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측정 모형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수행 절차</a:t>
                      </a:r>
                    </a:p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조사 설계</a:t>
                      </a:r>
                    </a:p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응답자 현황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16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부가조사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83452" y="798102"/>
            <a:ext cx="8901797" cy="542643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70000"/>
              </a:lnSpc>
              <a:buNone/>
            </a:pPr>
            <a:r>
              <a:rPr lang="ko-KR" altLang="en-US" sz="1400" b="1" dirty="0" smtClean="0"/>
              <a:t>졸업생 의견 및 건의사항 결과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긍정 </a:t>
            </a:r>
            <a:r>
              <a:rPr lang="en-US" altLang="ko-KR" sz="1400" b="1" dirty="0" smtClean="0"/>
              <a:t>8.6%, </a:t>
            </a:r>
            <a:r>
              <a:rPr lang="ko-KR" altLang="en-US" sz="1400" b="1" dirty="0"/>
              <a:t>중립 </a:t>
            </a:r>
            <a:r>
              <a:rPr lang="en-US" altLang="ko-KR" sz="1400" b="1" dirty="0" smtClean="0"/>
              <a:t>11.4% , </a:t>
            </a:r>
            <a:r>
              <a:rPr lang="ko-KR" altLang="en-US" sz="1400" b="1" dirty="0" smtClean="0"/>
              <a:t>부정 및 제언 </a:t>
            </a:r>
            <a:r>
              <a:rPr lang="en-US" altLang="ko-KR" sz="1400" b="1" dirty="0" smtClean="0"/>
              <a:t>80.0%</a:t>
            </a:r>
            <a:r>
              <a:rPr lang="ko-KR" altLang="en-US" sz="1400" b="1" dirty="0" smtClean="0"/>
              <a:t>로 나타남 </a:t>
            </a:r>
            <a:endParaRPr lang="ko-KR" altLang="en-US" sz="1400" b="1" dirty="0"/>
          </a:p>
        </p:txBody>
      </p:sp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386885300"/>
              </p:ext>
            </p:extLst>
          </p:nvPr>
        </p:nvGraphicFramePr>
        <p:xfrm>
          <a:off x="2180692" y="1518159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09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16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부가조사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의견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91177" y="800708"/>
            <a:ext cx="8901797" cy="396044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400" b="1" dirty="0" smtClean="0"/>
              <a:t>건의사항</a:t>
            </a:r>
            <a:endParaRPr lang="ko-KR" altLang="en-US" sz="1400" b="1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266863"/>
              </p:ext>
            </p:extLst>
          </p:nvPr>
        </p:nvGraphicFramePr>
        <p:xfrm>
          <a:off x="598901" y="1376773"/>
          <a:ext cx="8894073" cy="482155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645687">
                  <a:extLst>
                    <a:ext uri="{9D8B030D-6E8A-4147-A177-3AD203B41FA5}">
                      <a16:colId xmlns:a16="http://schemas.microsoft.com/office/drawing/2014/main" val="1881251794"/>
                    </a:ext>
                  </a:extLst>
                </a:gridCol>
                <a:gridCol w="8248386">
                  <a:extLst>
                    <a:ext uri="{9D8B030D-6E8A-4147-A177-3AD203B41FA5}">
                      <a16:colId xmlns:a16="http://schemas.microsoft.com/office/drawing/2014/main" val="2132751855"/>
                    </a:ext>
                  </a:extLst>
                </a:gridCol>
              </a:tblGrid>
              <a:tr h="122777">
                <a:tc rowSpan="19">
                  <a:txBody>
                    <a:bodyPr/>
                    <a:lstStyle/>
                    <a:p>
                      <a:pPr algn="ctr" fontAlgn="b"/>
                      <a:r>
                        <a:rPr lang="ko-KR" altLang="en-US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건의</a:t>
                      </a:r>
                      <a:endParaRPr lang="en-US" altLang="ko-KR" sz="15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ko-KR" altLang="en-US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사항</a:t>
                      </a:r>
                      <a:endParaRPr lang="ko-KR" altLang="en-US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각과의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특성에맞는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외국어교육이있다면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도움이 될듯합니다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987238"/>
                  </a:ext>
                </a:extLst>
              </a:tr>
              <a:tr h="1227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감사합니다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8428293"/>
                  </a:ext>
                </a:extLst>
              </a:tr>
              <a:tr h="2386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건물 이름을 바꾸지 말고 도서관 건물 보강 좀 해주세요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도서관 볼 때마다 불안합니다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그리고 횡령 그만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 </a:t>
                      </a: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학교 뉴스 보면 횡령밖에 안나오네요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3970556"/>
                  </a:ext>
                </a:extLst>
              </a:tr>
              <a:tr h="2386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건물이 노후화 되었다는 의견이 많아서 리모델링을 좀 더 하면 좋을 것 같아요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학교의 이미지에 생각보다 건물 외관이 차지하는 비중이 큽니다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교통편이 좋은 것은 장점으로 꼽힙니다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8287198"/>
                  </a:ext>
                </a:extLst>
              </a:tr>
              <a:tr h="1227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고생많으셨습니다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3331283"/>
                  </a:ext>
                </a:extLst>
              </a:tr>
              <a:tr h="4704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교수들의 학생 차별대우 및 교수들 파벌싸움으로 인해 학생들이 피해를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안봤으면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좋겠습니다</a:t>
                      </a:r>
                      <a:r>
                        <a:rPr lang="en-US" altLang="ko-KR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en-US" altLang="ko-KR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제가 학교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다닐때도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그렇고 지금은 학교주변에 가지도 않았는데도 하나도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변하지않는다는걸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확연히 느껴집니다</a:t>
                      </a:r>
                      <a:r>
                        <a:rPr lang="en-US" altLang="ko-KR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en-US" altLang="ko-KR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어딜가서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저기 의정부 있는 </a:t>
                      </a:r>
                      <a:r>
                        <a:rPr lang="en-US" altLang="ko-KR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년제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나왔어가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아니라 나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신한대학교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나왔어 라고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말할수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있게 학교 측이 이미지 관리와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교수관리를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잘했으면 좋겠습니다</a:t>
                      </a:r>
                      <a:r>
                        <a:rPr lang="en-US" altLang="ko-KR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54698"/>
                  </a:ext>
                </a:extLst>
              </a:tr>
              <a:tr h="2386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등록금만 비싸고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수업질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되게 낮고 대학교가 학문을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공부하러오는것이지만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취업과 아예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동떨어져있으며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교수 자체가 신규 트렌드에 관심도 없고 특정 과는 학생에게 성희롱을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밥먹듯이하며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수준낮은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수업의 질로 인해 학생의 의욕을 저하시킴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9335866"/>
                  </a:ext>
                </a:extLst>
              </a:tr>
              <a:tr h="1227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명문대 만듭시다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7669095"/>
                  </a:ext>
                </a:extLst>
              </a:tr>
              <a:tr h="1227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무소식이 희소식이라는 말이 있듯이 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 </a:t>
                      </a: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안 좋은 소식은 안들렸으면 좋겠습니다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8209330"/>
                  </a:ext>
                </a:extLst>
              </a:tr>
              <a:tr h="2386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서울권이고 지하철역 가깝고 또는 연예인들 불러서 돈 많이 주고 축제하는 등의 쓸데없는 이미지 등에 신경쓰지마시고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실질적으로 학생들에게 도움이 되는 것들을 해야 본질적인 발전을 할 수 있다고 생각합니다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7716805"/>
                  </a:ext>
                </a:extLst>
              </a:tr>
              <a:tr h="1227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 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회 졸업생인데 질문지 초반은 졸업한지 오래된 사람들은 강의실이 얼마나 바뀐지 모르는게 큽니다 다른걸로 채워주세요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6570438"/>
                  </a:ext>
                </a:extLst>
              </a:tr>
              <a:tr h="1227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신한대화이팅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9289722"/>
                  </a:ext>
                </a:extLst>
              </a:tr>
              <a:tr h="1227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실질적인 교육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7396216"/>
                  </a:ext>
                </a:extLst>
              </a:tr>
              <a:tr h="2386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애교심을 가질수 있는 장학제도와 등록금에 걸맞는 실습도구 구비 필요</a:t>
                      </a:r>
                      <a:b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등록금은 전국 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위 수준이나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실습방향 실습도구는 사회에 나와보니 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년대 수준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 </a:t>
                      </a: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진짜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3319417"/>
                  </a:ext>
                </a:extLst>
              </a:tr>
              <a:tr h="1227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없습니다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3223248"/>
                  </a:ext>
                </a:extLst>
              </a:tr>
              <a:tr h="1227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영어 교육 더 부탁드려요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0139247"/>
                  </a:ext>
                </a:extLst>
              </a:tr>
              <a:tr h="3545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위의 필요역량을 우선순위에 따라 체크했지만 생각해보면 중요치않은게 없습니다</a:t>
                      </a:r>
                      <a:b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학생들의 생각과 실제 취업시장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업무환경의 괴리를 최대한 없애고 학생들의 주도적 사고를 키워 스스로 진로와 그에맞는 수업을 정해서 특화된 인재를 키울수있게 저학년부터 케어해야합니다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7783725"/>
                  </a:ext>
                </a:extLst>
              </a:tr>
              <a:tr h="1227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인턴십 및 유학에 많은 기회를 열어주시고 홍보해주세요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0791498"/>
                  </a:ext>
                </a:extLst>
              </a:tr>
              <a:tr h="1227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임상 실습 다양화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2514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6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16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부가조사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의견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591177" y="800708"/>
            <a:ext cx="8901797" cy="396044"/>
          </a:xfrm>
          <a:prstGeom prst="roundRect">
            <a:avLst>
              <a:gd name="adj" fmla="val 7143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1400" b="1" dirty="0" smtClean="0"/>
              <a:t>건의사항</a:t>
            </a:r>
            <a:endParaRPr lang="ko-KR" altLang="en-US" sz="1400" b="1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490845"/>
              </p:ext>
            </p:extLst>
          </p:nvPr>
        </p:nvGraphicFramePr>
        <p:xfrm>
          <a:off x="598901" y="1376773"/>
          <a:ext cx="8894073" cy="475252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645687">
                  <a:extLst>
                    <a:ext uri="{9D8B030D-6E8A-4147-A177-3AD203B41FA5}">
                      <a16:colId xmlns:a16="http://schemas.microsoft.com/office/drawing/2014/main" val="1881251794"/>
                    </a:ext>
                  </a:extLst>
                </a:gridCol>
                <a:gridCol w="8248386">
                  <a:extLst>
                    <a:ext uri="{9D8B030D-6E8A-4147-A177-3AD203B41FA5}">
                      <a16:colId xmlns:a16="http://schemas.microsoft.com/office/drawing/2014/main" val="2132751855"/>
                    </a:ext>
                  </a:extLst>
                </a:gridCol>
              </a:tblGrid>
              <a:tr h="281570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ko-KR" altLang="en-US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건의</a:t>
                      </a:r>
                      <a:endParaRPr lang="en-US" altLang="ko-KR" sz="15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ko-KR" altLang="en-US" sz="15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사항</a:t>
                      </a:r>
                      <a:endParaRPr lang="ko-KR" altLang="en-US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전반적인 시스템에 만족하지는 못했음</a:t>
                      </a:r>
                      <a:r>
                        <a:rPr lang="en-US" altLang="ko-KR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2018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년도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졸업자라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현재와 많이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다를거라고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생각함</a:t>
                      </a:r>
                      <a:r>
                        <a:rPr lang="en-US" altLang="ko-KR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더 많은 역량을 키우기 위한 지원이 필요함</a:t>
                      </a:r>
                      <a:r>
                        <a:rPr lang="en-US" altLang="ko-KR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987238"/>
                  </a:ext>
                </a:extLst>
              </a:tr>
              <a:tr h="281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정체성 없고 등록금만 충당하는 특히 뷰티헬스전공같은 지잡학과는 사라져야함 인강강사보다 수준떨어지는 교수진들도 싹다 물갈이바람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8428293"/>
                  </a:ext>
                </a:extLst>
              </a:tr>
              <a:tr h="8130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제가 졸업할 때의 기준으로 설문에 참여했습니다</a:t>
                      </a:r>
                      <a:b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현재는 많이 발전하였다고 알고 있습니다</a:t>
                      </a:r>
                      <a:b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앞으로도 발전하는 신한대학교가 되기를 바랍니다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3970556"/>
                  </a:ext>
                </a:extLst>
              </a:tr>
              <a:tr h="281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제일 먼저 학생들의 입장에서 학교를 운영 해주셨으면 좋겠습니다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8287198"/>
                  </a:ext>
                </a:extLst>
              </a:tr>
              <a:tr h="8130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중국어에 재능이 있었으나 대학 재학 시절</a:t>
                      </a:r>
                      <a:r>
                        <a:rPr lang="en-US" altLang="ko-KR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전과를 한 번 한 상태여서 전과가 불가능함</a:t>
                      </a:r>
                      <a:r>
                        <a:rPr lang="en-US" altLang="ko-KR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그리고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중국어만을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위한 전공이 없고</a:t>
                      </a:r>
                      <a:r>
                        <a:rPr lang="en-US" altLang="ko-KR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영어랑 융합된 애매한 전공이 있어서 복수전공도 안함</a:t>
                      </a:r>
                      <a:r>
                        <a:rPr lang="en-US" altLang="ko-KR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결국 전혀 상관없는 학과를 졸업해서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면접봐서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외국어 실력만으로 중국어강사가 되었지만 관련 학과를 전공했다면 훨씬 더 취업할 수 있는 문이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넓었을듯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함</a:t>
                      </a:r>
                      <a:r>
                        <a:rPr lang="en-US" altLang="ko-KR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3331283"/>
                  </a:ext>
                </a:extLst>
              </a:tr>
              <a:tr h="3264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학교 내 시설들</a:t>
                      </a:r>
                      <a:r>
                        <a:rPr lang="en-US" altLang="ko-KR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책상 의자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실습도구등</a:t>
                      </a:r>
                      <a:r>
                        <a:rPr lang="en-US" altLang="ko-KR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노후화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54698"/>
                  </a:ext>
                </a:extLst>
              </a:tr>
              <a:tr h="5473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학교가 나에게 조사한다는 자체가 고맙네요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학교 기억은 잊고 있었는데 오랜만에 학교 생각이 나고 좋았습니다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요즘 학령인구 감소와 대학진학자 감소로 여러 대학이 어려운 실정이라하는데 저의 모교인 신한대학교는 오랫동안 저의 후배들을 계속 배출해줬으면 좋겠습니다</a:t>
                      </a:r>
                      <a:r>
                        <a:rPr lang="en-US" altLang="ko-KR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9335866"/>
                  </a:ext>
                </a:extLst>
              </a:tr>
              <a:tr h="281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학교자체에서 다양한 체험활동들이 생겼으면합니다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7669095"/>
                  </a:ext>
                </a:extLst>
              </a:tr>
              <a:tr h="281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학생들에게 도움이 되는 교양과목들을 의견 수렴 후 가르치는 것이 좋다고 생각합니다</a:t>
                      </a:r>
                      <a:r>
                        <a:rPr lang="en-US" altLang="ko-KR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8209330"/>
                  </a:ext>
                </a:extLst>
              </a:tr>
              <a:tr h="281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학생들이 학교를 통해 자신이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하고싶은일을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찾는 </a:t>
                      </a:r>
                      <a:r>
                        <a:rPr lang="ko-KR" altLang="en-US" sz="105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곳이였으면</a:t>
                      </a:r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좋겠습니다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7716805"/>
                  </a:ext>
                </a:extLst>
              </a:tr>
              <a:tr h="281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현장 체험 및 재학생과 졸업생 교류 강화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6570438"/>
                  </a:ext>
                </a:extLst>
              </a:tr>
              <a:tr h="281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후배들을 위해 좋은 수업 부탁드립니다</a:t>
                      </a:r>
                      <a:r>
                        <a:rPr lang="en-US" altLang="ko-KR" sz="105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9289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8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25851"/>
              </p:ext>
            </p:extLst>
          </p:nvPr>
        </p:nvGraphicFramePr>
        <p:xfrm>
          <a:off x="2257884" y="2132856"/>
          <a:ext cx="539023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60">
                  <a:extLst>
                    <a:ext uri="{9D8B030D-6E8A-4147-A177-3AD203B41FA5}">
                      <a16:colId xmlns:a16="http://schemas.microsoft.com/office/drawing/2014/main" val="3278973690"/>
                    </a:ext>
                  </a:extLst>
                </a:gridCol>
                <a:gridCol w="3199172">
                  <a:extLst>
                    <a:ext uri="{9D8B030D-6E8A-4147-A177-3AD203B41FA5}">
                      <a16:colId xmlns:a16="http://schemas.microsoft.com/office/drawing/2014/main" val="33809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Ⅲ.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종합 및 제언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졸업생 만족도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6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691489" cy="369332"/>
          </a:xfr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교원 만족도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627000" y="796191"/>
            <a:ext cx="8858250" cy="39687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>
            <a:solidFill>
              <a:schemeClr val="accent5"/>
            </a:solidFill>
          </a:ln>
        </p:spPr>
        <p:txBody>
          <a:bodyPr lIns="180000" tIns="36000" rIns="180000" bIns="36000" anchor="ctr" anchorCtr="0"/>
          <a:lstStyle/>
          <a:p>
            <a:pPr marL="0" indent="0" algn="ctr" latinLnBrk="0">
              <a:spcBef>
                <a:spcPts val="0"/>
              </a:spcBef>
              <a:buNone/>
            </a:pPr>
            <a:r>
              <a:rPr lang="en-US" altLang="ko-KR" sz="1400" b="1" dirty="0" smtClean="0">
                <a:latin typeface="+mn-ea"/>
              </a:rPr>
              <a:t>2022</a:t>
            </a:r>
            <a:r>
              <a:rPr lang="ko-KR" altLang="en-US" sz="1400" b="1" dirty="0" smtClean="0">
                <a:latin typeface="+mn-ea"/>
              </a:rPr>
              <a:t>학년도 졸업생 </a:t>
            </a:r>
            <a:r>
              <a:rPr lang="ko-KR" altLang="en-US" sz="1400" b="1" dirty="0">
                <a:latin typeface="+mn-ea"/>
              </a:rPr>
              <a:t>만족도 조사 분석결과 및 이슈를 종합하면 다음과 같음</a:t>
            </a:r>
            <a:r>
              <a:rPr lang="en-US" altLang="ko-KR" sz="1400" b="1" dirty="0">
                <a:latin typeface="+mn-ea"/>
              </a:rPr>
              <a:t>.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26999" y="1368570"/>
            <a:ext cx="1876925" cy="21684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졸업생</a:t>
            </a:r>
            <a:endParaRPr lang="en-US" altLang="ko-KR" sz="1600" b="1" dirty="0" smtClean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ts val="300"/>
              </a:spcBef>
            </a:pPr>
            <a:r>
              <a:rPr lang="ko-KR" altLang="en-US" sz="1600" b="1" dirty="0" err="1" smtClean="0">
                <a:solidFill>
                  <a:schemeClr val="bg1"/>
                </a:solidFill>
                <a:latin typeface="+mn-ea"/>
              </a:rPr>
              <a:t>종합만족도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649504" y="1368570"/>
            <a:ext cx="6840000" cy="216844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졸업생 종합만족도는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71.8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(100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 만점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으로 작년보다 상승함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비교과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프로그램은 최우선 개선 영역으로 나타남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대학혁신과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대학인식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대학명성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전반적 만족도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학생지원 서비스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대학교육 활용성은  취약 영역으로 나타남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글로벌비즈니스대학 졸업생의 만족도가 전반적으로 낮음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남성 졸업생의 만족도가 전반적으로 낮음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spc="-100" dirty="0" smtClean="0">
                <a:solidFill>
                  <a:schemeClr val="tx1"/>
                </a:solidFill>
                <a:latin typeface="+mn-ea"/>
              </a:rPr>
              <a:t>대학교육에서 강화해야 할 교육 영역은 </a:t>
            </a:r>
            <a:r>
              <a:rPr lang="ko-KR" altLang="en-US" sz="1200" spc="-100" dirty="0" err="1" smtClean="0">
                <a:solidFill>
                  <a:schemeClr val="tx1"/>
                </a:solidFill>
                <a:latin typeface="+mn-ea"/>
              </a:rPr>
              <a:t>전공교육이</a:t>
            </a:r>
            <a:r>
              <a:rPr lang="ko-KR" altLang="en-US" sz="1200" spc="-100" dirty="0" smtClean="0">
                <a:solidFill>
                  <a:schemeClr val="tx1"/>
                </a:solidFill>
                <a:latin typeface="+mn-ea"/>
              </a:rPr>
              <a:t> 가장 높았음</a:t>
            </a:r>
            <a:endParaRPr lang="en-US" altLang="ko-KR" sz="1200" spc="-100" dirty="0" smtClean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spc="-100" dirty="0" smtClean="0">
                <a:solidFill>
                  <a:schemeClr val="tx1"/>
                </a:solidFill>
                <a:latin typeface="+mn-ea"/>
              </a:rPr>
              <a:t>취업과 관련하여 대학교에서 강화해야 할 부분은 전공 지식이 가장 높았음</a:t>
            </a:r>
            <a:endParaRPr lang="en-US" altLang="ko-KR" sz="1200" spc="-100" dirty="0" smtClean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spc="-100" dirty="0" smtClean="0">
                <a:solidFill>
                  <a:schemeClr val="tx1"/>
                </a:solidFill>
                <a:latin typeface="+mn-ea"/>
              </a:rPr>
              <a:t>진로에 중요한 핵심역량은 책임감이 가장 높았음</a:t>
            </a:r>
            <a:endParaRPr lang="en-US" altLang="ko-KR" sz="1200" spc="-100" dirty="0" smtClean="0">
              <a:solidFill>
                <a:schemeClr val="tx1"/>
              </a:solidFill>
              <a:latin typeface="+mn-ea"/>
            </a:endParaRPr>
          </a:p>
          <a:p>
            <a:pPr marL="180975" indent="-180975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spc="-100" dirty="0" smtClean="0">
                <a:solidFill>
                  <a:schemeClr val="tx1"/>
                </a:solidFill>
                <a:latin typeface="+mn-ea"/>
              </a:rPr>
              <a:t>부정 의견 및 제안을 확인한 결과</a:t>
            </a:r>
            <a:r>
              <a:rPr lang="en-US" altLang="ko-KR" sz="1200" spc="-100" dirty="0" smtClean="0">
                <a:solidFill>
                  <a:schemeClr val="tx1"/>
                </a:solidFill>
                <a:latin typeface="+mn-ea"/>
              </a:rPr>
              <a:t>,  </a:t>
            </a:r>
            <a:r>
              <a:rPr lang="ko-KR" altLang="en-US" sz="1200" spc="-100" dirty="0" err="1" smtClean="0">
                <a:solidFill>
                  <a:schemeClr val="tx1"/>
                </a:solidFill>
                <a:latin typeface="+mn-ea"/>
              </a:rPr>
              <a:t>시설노후와</a:t>
            </a:r>
            <a:r>
              <a:rPr lang="ko-KR" altLang="en-US" sz="1200" spc="-100" dirty="0" smtClean="0">
                <a:solidFill>
                  <a:schemeClr val="tx1"/>
                </a:solidFill>
                <a:latin typeface="+mn-ea"/>
              </a:rPr>
              <a:t> 장학금에 관한 의견이 많았음</a:t>
            </a:r>
            <a:endParaRPr lang="en-US" altLang="ko-KR" sz="1200" spc="-1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2649504" y="3645024"/>
            <a:ext cx="6822614" cy="23149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0" tIns="324000" rIns="108000" bIns="36000" rtlCol="0" anchor="ctr" anchorCtr="0"/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전년 대비 종합만족도가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매우 높은 수준으로 향상됨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졸업생들은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취업을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염두했을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때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전공교육이 대학에서 가장 중요한 영역이라고 판단하고 있음 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향후 전공역량 향상을 위한 전공교육 뿐 아니라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전공과 연계된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비교과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프로그램의 활성화가 필요함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l"/>
            </a:pPr>
            <a:endParaRPr lang="en-US" altLang="ko-KR" sz="11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626998" y="3655354"/>
            <a:ext cx="1876927" cy="2304664"/>
          </a:xfrm>
          <a:prstGeom prst="rect">
            <a:avLst/>
          </a:prstGeom>
          <a:ln w="25400">
            <a:solidFill>
              <a:schemeClr val="accent5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제언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34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365718"/>
              </p:ext>
            </p:extLst>
          </p:nvPr>
        </p:nvGraphicFramePr>
        <p:xfrm>
          <a:off x="2257884" y="2132856"/>
          <a:ext cx="539023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060">
                  <a:extLst>
                    <a:ext uri="{9D8B030D-6E8A-4147-A177-3AD203B41FA5}">
                      <a16:colId xmlns:a16="http://schemas.microsoft.com/office/drawing/2014/main" val="3278973690"/>
                    </a:ext>
                  </a:extLst>
                </a:gridCol>
                <a:gridCol w="3199172">
                  <a:extLst>
                    <a:ext uri="{9D8B030D-6E8A-4147-A177-3AD203B41FA5}">
                      <a16:colId xmlns:a16="http://schemas.microsoft.com/office/drawing/2014/main" val="338094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Ⅳ.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부록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졸업생 설문지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9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27131" cy="369332"/>
          </a:xfr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졸업생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설문지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35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91" y="692696"/>
            <a:ext cx="4008909" cy="566776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08" y="692696"/>
            <a:ext cx="4008909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27131" cy="369332"/>
          </a:xfr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졸업생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설문지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36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07" y="677556"/>
            <a:ext cx="4008909" cy="566776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12" y="677556"/>
            <a:ext cx="4008909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927131" cy="369332"/>
          </a:xfr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졸업생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설문지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37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3" y="677556"/>
            <a:ext cx="4008909" cy="566776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28" y="677556"/>
            <a:ext cx="4008909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100573" y="1340769"/>
            <a:ext cx="8136904" cy="912688"/>
          </a:xfrm>
        </p:spPr>
        <p:txBody>
          <a:bodyPr>
            <a:normAutofit/>
          </a:bodyPr>
          <a:lstStyle/>
          <a:p>
            <a:r>
              <a:rPr lang="en-US" altLang="ko-KR" sz="3199" spc="-150" dirty="0" smtClean="0"/>
              <a:t>2022</a:t>
            </a:r>
            <a:r>
              <a:rPr lang="ko-KR" altLang="en-US" sz="3199" spc="-150" dirty="0" smtClean="0"/>
              <a:t>학년도 </a:t>
            </a:r>
            <a:r>
              <a:rPr lang="ko-KR" altLang="en-US" sz="3199" spc="-150" dirty="0" err="1"/>
              <a:t>신한대학교</a:t>
            </a:r>
            <a:r>
              <a:rPr lang="ko-KR" altLang="en-US" sz="3199" spc="-150" dirty="0"/>
              <a:t> </a:t>
            </a:r>
            <a:r>
              <a:rPr lang="ko-KR" altLang="en-US" sz="3199" spc="-150" dirty="0" smtClean="0"/>
              <a:t>졸업생 </a:t>
            </a:r>
            <a:r>
              <a:rPr lang="ko-KR" altLang="en-US" sz="3199" spc="-150" dirty="0"/>
              <a:t>만족도 조사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89D4BA50-B8EB-4318-B606-016CB8F0F4F3}"/>
              </a:ext>
            </a:extLst>
          </p:cNvPr>
          <p:cNvSpPr txBox="1">
            <a:spLocks/>
          </p:cNvSpPr>
          <p:nvPr/>
        </p:nvSpPr>
        <p:spPr>
          <a:xfrm>
            <a:off x="1100573" y="2096853"/>
            <a:ext cx="5796644" cy="717337"/>
          </a:xfrm>
          <a:prstGeom prst="rect">
            <a:avLst/>
          </a:prstGeom>
        </p:spPr>
        <p:txBody>
          <a:bodyPr wrap="square" anchor="t" anchorCtr="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spc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defRPr>
            </a:lvl1pPr>
          </a:lstStyle>
          <a:p>
            <a:pPr algn="l"/>
            <a:endParaRPr lang="en-US" altLang="ko-KR" sz="2799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ko-KR" altLang="en-US" sz="3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결과보고서</a:t>
            </a:r>
            <a:endParaRPr lang="ko-KR" altLang="en-US" sz="3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5752DFE-288F-4E92-B23D-1F93856D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6201308"/>
            <a:ext cx="1657240" cy="4186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7083379-3103-4ED5-84F4-2E0FD1B98396}"/>
              </a:ext>
            </a:extLst>
          </p:cNvPr>
          <p:cNvSpPr/>
          <p:nvPr/>
        </p:nvSpPr>
        <p:spPr bwMode="auto">
          <a:xfrm flipH="1">
            <a:off x="1009133" y="1592796"/>
            <a:ext cx="45719" cy="1221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부제목 6">
            <a:extLst>
              <a:ext uri="{FF2B5EF4-FFF2-40B4-BE49-F238E27FC236}">
                <a16:creationId xmlns:a16="http://schemas.microsoft.com/office/drawing/2014/main" id="{76CC6ECD-6608-4F4F-BBA1-1399412A1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2684" y="6225950"/>
            <a:ext cx="1186543" cy="369332"/>
          </a:xfrm>
        </p:spPr>
        <p:txBody>
          <a:bodyPr/>
          <a:lstStyle/>
          <a:p>
            <a:r>
              <a:rPr lang="en-US" altLang="ko-KR" dirty="0" smtClean="0"/>
              <a:t>2023. 03.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81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68524" y="179348"/>
            <a:ext cx="2321469" cy="369332"/>
          </a:xfr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 배경 및 목적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2" name="모서리가 둥근 직사각형 1"/>
          <p:cNvSpPr/>
          <p:nvPr/>
        </p:nvSpPr>
        <p:spPr bwMode="auto">
          <a:xfrm>
            <a:off x="2433216" y="5113392"/>
            <a:ext cx="1332148" cy="1080120"/>
          </a:xfrm>
          <a:prstGeom prst="roundRect">
            <a:avLst>
              <a:gd name="adj" fmla="val 1151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조사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FOCUS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2433216" y="3652881"/>
            <a:ext cx="1332148" cy="1080120"/>
          </a:xfrm>
          <a:prstGeom prst="roundRect">
            <a:avLst>
              <a:gd name="adj" fmla="val 11514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조사 목적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2433216" y="2204864"/>
            <a:ext cx="1332148" cy="1080120"/>
          </a:xfrm>
          <a:prstGeom prst="roundRect">
            <a:avLst>
              <a:gd name="adj" fmla="val 11514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대학 비전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3800872" y="2204864"/>
            <a:ext cx="5040560" cy="1080120"/>
          </a:xfrm>
          <a:prstGeom prst="roundRect">
            <a:avLst>
              <a:gd name="adj" fmla="val 10042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400" b="1" dirty="0" smtClean="0">
                <a:latin typeface="맑은 고딕" pitchFamily="50" charset="-127"/>
              </a:rPr>
              <a:t>미래 사회를 견인할 스마트 인재양성 실천 대학</a:t>
            </a:r>
            <a:endParaRPr lang="ko-KR" altLang="en-US" sz="1400" b="1" dirty="0">
              <a:latin typeface="맑은 고딕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3800872" y="3652881"/>
            <a:ext cx="5040560" cy="1080120"/>
          </a:xfrm>
          <a:prstGeom prst="roundRect">
            <a:avLst>
              <a:gd name="adj" fmla="val 10042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만족도 제고 방안 마련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실행의 기초자료 확보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교육 서비스 전반에 대한 졸업생 만족도 측정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3802245" y="5121188"/>
            <a:ext cx="1258767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교육과정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및 운영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 bwMode="auto">
          <a:xfrm>
            <a:off x="5063758" y="5113392"/>
            <a:ext cx="1258767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비교과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프로그램 지원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 bwMode="auto">
          <a:xfrm>
            <a:off x="6322525" y="5121188"/>
            <a:ext cx="1260140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학교 서비스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 bwMode="auto">
          <a:xfrm>
            <a:off x="7582665" y="5121188"/>
            <a:ext cx="1258767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대학브랜드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인지도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" name="직선 화살표 연결선 5"/>
          <p:cNvCxnSpPr>
            <a:stCxn id="2" idx="0"/>
            <a:endCxn id="22" idx="2"/>
          </p:cNvCxnSpPr>
          <p:nvPr/>
        </p:nvCxnSpPr>
        <p:spPr>
          <a:xfrm flipV="1">
            <a:off x="3099290" y="4733001"/>
            <a:ext cx="0" cy="380391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22" idx="0"/>
            <a:endCxn id="23" idx="2"/>
          </p:cNvCxnSpPr>
          <p:nvPr/>
        </p:nvCxnSpPr>
        <p:spPr>
          <a:xfrm flipV="1">
            <a:off x="3099290" y="3284984"/>
            <a:ext cx="0" cy="367897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구부러진 연결선 36"/>
          <p:cNvCxnSpPr>
            <a:stCxn id="23" idx="1"/>
            <a:endCxn id="2" idx="1"/>
          </p:cNvCxnSpPr>
          <p:nvPr/>
        </p:nvCxnSpPr>
        <p:spPr>
          <a:xfrm rot="10800000" flipV="1">
            <a:off x="2433216" y="2744924"/>
            <a:ext cx="12700" cy="2908528"/>
          </a:xfrm>
          <a:prstGeom prst="curvedConnector3">
            <a:avLst>
              <a:gd name="adj1" fmla="val 11066087"/>
            </a:avLst>
          </a:prstGeom>
          <a:ln w="57150" cmpd="sng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08584" y="3786135"/>
            <a:ext cx="111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/>
              <a:t>교육 품질</a:t>
            </a:r>
            <a:endParaRPr lang="en-US" altLang="ko-KR" sz="1600" b="1" dirty="0" smtClean="0"/>
          </a:p>
          <a:p>
            <a:pPr algn="ctr"/>
            <a:r>
              <a:rPr lang="ko-KR" altLang="en-US" sz="1600" b="1" dirty="0" smtClean="0"/>
              <a:t>선순환</a:t>
            </a:r>
            <a:endParaRPr lang="en-US" altLang="ko-KR" sz="1600" b="1" dirty="0" smtClean="0"/>
          </a:p>
          <a:p>
            <a:pPr algn="ctr"/>
            <a:r>
              <a:rPr lang="en-US" altLang="ko-KR" sz="1600" b="1" dirty="0" smtClean="0"/>
              <a:t>LOOP </a:t>
            </a:r>
            <a:r>
              <a:rPr lang="ko-KR" altLang="en-US" sz="1600" b="1" dirty="0" smtClean="0"/>
              <a:t>구축</a:t>
            </a:r>
            <a:endParaRPr lang="ko-KR" altLang="en-US" sz="1600" b="1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텍스트 개체 틀 20"/>
          <p:cNvSpPr txBox="1">
            <a:spLocks/>
          </p:cNvSpPr>
          <p:nvPr/>
        </p:nvSpPr>
        <p:spPr>
          <a:xfrm>
            <a:off x="522347" y="760991"/>
            <a:ext cx="8859777" cy="1011825"/>
          </a:xfrm>
          <a:prstGeom prst="roundRect">
            <a:avLst>
              <a:gd name="adj" fmla="val 71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buNone/>
            </a:pPr>
            <a:r>
              <a:rPr lang="ko-KR" altLang="en-US" sz="1600" b="1" dirty="0" smtClean="0"/>
              <a:t>교육 품질을 지속 개선하는 체계를 통해 대학 비전을 계획한 시점에 충실하게 달성하고자 하는 모니터링 기제로서 졸업생 설문조사를 실시</a:t>
            </a:r>
            <a:r>
              <a:rPr lang="en-US" altLang="ko-KR" sz="1600" b="1" dirty="0" smtClean="0"/>
              <a:t>. </a:t>
            </a:r>
            <a:r>
              <a:rPr lang="ko-KR" altLang="en-US" sz="1600" b="1" dirty="0" smtClean="0"/>
              <a:t>설문조사 결과를 바탕으로 교육 수요자 요구사항에 대한 정확한 이해를 통해 교육 품질의 질적 수준을 제고하고자 함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305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측정 모형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-</a:t>
            </a:r>
            <a:fld id="{D1E91C36-28B7-495F-BC82-F90B359F408A}" type="slidenum">
              <a:rPr lang="ko-KR" altLang="en-US" smtClean="0"/>
              <a:pPr/>
              <a:t>4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523875" y="728700"/>
            <a:ext cx="8856000" cy="39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atin typeface="+mn-ea"/>
              </a:rPr>
              <a:t>졸업생 </a:t>
            </a:r>
            <a:r>
              <a:rPr lang="ko-KR" altLang="en-US" sz="1400" b="1" dirty="0">
                <a:latin typeface="+mn-ea"/>
              </a:rPr>
              <a:t>만족도 측정 모형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1" name="이등변 삼각형 20"/>
          <p:cNvSpPr/>
          <p:nvPr/>
        </p:nvSpPr>
        <p:spPr>
          <a:xfrm>
            <a:off x="1298053" y="3537012"/>
            <a:ext cx="7308783" cy="1382199"/>
          </a:xfrm>
          <a:prstGeom prst="triangle">
            <a:avLst>
              <a:gd name="adj" fmla="val 49969"/>
            </a:avLst>
          </a:prstGeom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o-KR" altLang="en-US" sz="1400" b="1" dirty="0" smtClean="0">
                <a:latin typeface="Times New Roman" panose="02020603050405020304" pitchFamily="18" charset="0"/>
              </a:rPr>
              <a:t>졸업생 </a:t>
            </a:r>
            <a:r>
              <a:rPr lang="ko-KR" altLang="en-US" sz="1400" b="1" dirty="0">
                <a:latin typeface="Times New Roman" panose="02020603050405020304" pitchFamily="18" charset="0"/>
              </a:rPr>
              <a:t>만족도 구성 영역</a:t>
            </a:r>
          </a:p>
        </p:txBody>
      </p:sp>
      <p:sp>
        <p:nvSpPr>
          <p:cNvPr id="30" name="타원 29"/>
          <p:cNvSpPr/>
          <p:nvPr/>
        </p:nvSpPr>
        <p:spPr>
          <a:xfrm>
            <a:off x="4250037" y="2529044"/>
            <a:ext cx="1296000" cy="1296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latinLnBrk="0">
              <a:defRPr/>
            </a:pPr>
            <a:r>
              <a:rPr lang="ko-KR" altLang="en-US" sz="1400" b="1" kern="0" dirty="0">
                <a:solidFill>
                  <a:sysClr val="window" lastClr="FFFFFF"/>
                </a:solidFill>
                <a:latin typeface="Times New Roman" panose="02020603050405020304" pitchFamily="18" charset="0"/>
              </a:rPr>
              <a:t>종합</a:t>
            </a:r>
            <a:r>
              <a:rPr lang="en-US" altLang="ko-KR" sz="1400" b="1" kern="0" dirty="0">
                <a:solidFill>
                  <a:sysClr val="window" lastClr="FFFFFF"/>
                </a:solidFill>
                <a:latin typeface="Times New Roman" panose="02020603050405020304" pitchFamily="18" charset="0"/>
              </a:rPr>
              <a:t/>
            </a:r>
            <a:br>
              <a:rPr lang="en-US" altLang="ko-KR" sz="1400" b="1" kern="0" dirty="0">
                <a:solidFill>
                  <a:sysClr val="window" lastClr="FFFFFF"/>
                </a:solidFill>
                <a:latin typeface="Times New Roman" panose="02020603050405020304" pitchFamily="18" charset="0"/>
              </a:rPr>
            </a:br>
            <a:r>
              <a:rPr lang="ko-KR" altLang="en-US" sz="1400" b="1" kern="0" dirty="0">
                <a:solidFill>
                  <a:sysClr val="window" lastClr="FFFFFF"/>
                </a:solidFill>
                <a:latin typeface="Times New Roman" panose="02020603050405020304" pitchFamily="18" charset="0"/>
              </a:rPr>
              <a:t>만족도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524334" y="4614336"/>
            <a:ext cx="6849046" cy="650873"/>
            <a:chOff x="1137997" y="4614336"/>
            <a:chExt cx="6849046" cy="650873"/>
          </a:xfrm>
        </p:grpSpPr>
        <p:sp>
          <p:nvSpPr>
            <p:cNvPr id="77" name="자유형 76"/>
            <p:cNvSpPr/>
            <p:nvPr/>
          </p:nvSpPr>
          <p:spPr>
            <a:xfrm>
              <a:off x="1820652" y="4614336"/>
              <a:ext cx="625478" cy="650873"/>
            </a:xfrm>
            <a:custGeom>
              <a:avLst/>
              <a:gdLst>
                <a:gd name="connsiteX0" fmla="*/ 0 w 1080004"/>
                <a:gd name="connsiteY0" fmla="*/ 539999 h 1079998"/>
                <a:gd name="connsiteX1" fmla="*/ 540002 w 1080004"/>
                <a:gd name="connsiteY1" fmla="*/ 0 h 1079998"/>
                <a:gd name="connsiteX2" fmla="*/ 1080004 w 1080004"/>
                <a:gd name="connsiteY2" fmla="*/ 539999 h 1079998"/>
                <a:gd name="connsiteX3" fmla="*/ 540002 w 1080004"/>
                <a:gd name="connsiteY3" fmla="*/ 1079998 h 1079998"/>
                <a:gd name="connsiteX4" fmla="*/ 0 w 1080004"/>
                <a:gd name="connsiteY4" fmla="*/ 539999 h 10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4" h="1079998">
                  <a:moveTo>
                    <a:pt x="0" y="539999"/>
                  </a:moveTo>
                  <a:cubicBezTo>
                    <a:pt x="0" y="241766"/>
                    <a:pt x="241767" y="0"/>
                    <a:pt x="540002" y="0"/>
                  </a:cubicBezTo>
                  <a:cubicBezTo>
                    <a:pt x="838237" y="0"/>
                    <a:pt x="1080004" y="241766"/>
                    <a:pt x="1080004" y="539999"/>
                  </a:cubicBezTo>
                  <a:cubicBezTo>
                    <a:pt x="1080004" y="838232"/>
                    <a:pt x="838237" y="1079998"/>
                    <a:pt x="540002" y="1079998"/>
                  </a:cubicBezTo>
                  <a:cubicBezTo>
                    <a:pt x="241767" y="1079998"/>
                    <a:pt x="0" y="838232"/>
                    <a:pt x="0" y="539999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36000" tIns="36000" rIns="36000" bIns="36000" anchor="ctr"/>
            <a:lstStyle/>
            <a:p>
              <a:pPr algn="ctr" latinLnBrk="0"/>
              <a:endParaRPr lang="ko-KR" altLang="en-US" sz="12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8" name="자유형 77"/>
            <p:cNvSpPr/>
            <p:nvPr/>
          </p:nvSpPr>
          <p:spPr>
            <a:xfrm>
              <a:off x="2497859" y="4614336"/>
              <a:ext cx="625478" cy="650873"/>
            </a:xfrm>
            <a:custGeom>
              <a:avLst/>
              <a:gdLst>
                <a:gd name="connsiteX0" fmla="*/ 0 w 1080004"/>
                <a:gd name="connsiteY0" fmla="*/ 539999 h 1079998"/>
                <a:gd name="connsiteX1" fmla="*/ 540002 w 1080004"/>
                <a:gd name="connsiteY1" fmla="*/ 0 h 1079998"/>
                <a:gd name="connsiteX2" fmla="*/ 1080004 w 1080004"/>
                <a:gd name="connsiteY2" fmla="*/ 539999 h 1079998"/>
                <a:gd name="connsiteX3" fmla="*/ 540002 w 1080004"/>
                <a:gd name="connsiteY3" fmla="*/ 1079998 h 1079998"/>
                <a:gd name="connsiteX4" fmla="*/ 0 w 1080004"/>
                <a:gd name="connsiteY4" fmla="*/ 539999 h 10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4" h="1079998">
                  <a:moveTo>
                    <a:pt x="0" y="539999"/>
                  </a:moveTo>
                  <a:cubicBezTo>
                    <a:pt x="0" y="241766"/>
                    <a:pt x="241767" y="0"/>
                    <a:pt x="540002" y="0"/>
                  </a:cubicBezTo>
                  <a:cubicBezTo>
                    <a:pt x="838237" y="0"/>
                    <a:pt x="1080004" y="241766"/>
                    <a:pt x="1080004" y="539999"/>
                  </a:cubicBezTo>
                  <a:cubicBezTo>
                    <a:pt x="1080004" y="838232"/>
                    <a:pt x="838237" y="1079998"/>
                    <a:pt x="540002" y="1079998"/>
                  </a:cubicBezTo>
                  <a:cubicBezTo>
                    <a:pt x="241767" y="1079998"/>
                    <a:pt x="0" y="838232"/>
                    <a:pt x="0" y="539999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36000" tIns="36000" rIns="36000" bIns="36000" anchor="ctr"/>
            <a:lstStyle/>
            <a:p>
              <a:pPr algn="ctr" latinLnBrk="0"/>
              <a:endParaRPr lang="ko-KR" altLang="en-US" sz="12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3" name="자유형 72"/>
            <p:cNvSpPr/>
            <p:nvPr/>
          </p:nvSpPr>
          <p:spPr>
            <a:xfrm>
              <a:off x="3202522" y="4614336"/>
              <a:ext cx="625478" cy="650873"/>
            </a:xfrm>
            <a:custGeom>
              <a:avLst/>
              <a:gdLst>
                <a:gd name="connsiteX0" fmla="*/ 0 w 1080004"/>
                <a:gd name="connsiteY0" fmla="*/ 539999 h 1079998"/>
                <a:gd name="connsiteX1" fmla="*/ 540002 w 1080004"/>
                <a:gd name="connsiteY1" fmla="*/ 0 h 1079998"/>
                <a:gd name="connsiteX2" fmla="*/ 1080004 w 1080004"/>
                <a:gd name="connsiteY2" fmla="*/ 539999 h 1079998"/>
                <a:gd name="connsiteX3" fmla="*/ 540002 w 1080004"/>
                <a:gd name="connsiteY3" fmla="*/ 1079998 h 1079998"/>
                <a:gd name="connsiteX4" fmla="*/ 0 w 1080004"/>
                <a:gd name="connsiteY4" fmla="*/ 539999 h 10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4" h="1079998">
                  <a:moveTo>
                    <a:pt x="0" y="539999"/>
                  </a:moveTo>
                  <a:cubicBezTo>
                    <a:pt x="0" y="241766"/>
                    <a:pt x="241767" y="0"/>
                    <a:pt x="540002" y="0"/>
                  </a:cubicBezTo>
                  <a:cubicBezTo>
                    <a:pt x="838237" y="0"/>
                    <a:pt x="1080004" y="241766"/>
                    <a:pt x="1080004" y="539999"/>
                  </a:cubicBezTo>
                  <a:cubicBezTo>
                    <a:pt x="1080004" y="838232"/>
                    <a:pt x="838237" y="1079998"/>
                    <a:pt x="540002" y="1079998"/>
                  </a:cubicBezTo>
                  <a:cubicBezTo>
                    <a:pt x="241767" y="1079998"/>
                    <a:pt x="0" y="838232"/>
                    <a:pt x="0" y="539999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36000" tIns="36000" rIns="36000" bIns="36000" anchor="ctr"/>
            <a:lstStyle/>
            <a:p>
              <a:pPr algn="ctr" latinLnBrk="0"/>
              <a:endParaRPr lang="ko-KR" altLang="en-US" sz="12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4" name="자유형 73"/>
            <p:cNvSpPr/>
            <p:nvPr/>
          </p:nvSpPr>
          <p:spPr>
            <a:xfrm>
              <a:off x="3900174" y="4614336"/>
              <a:ext cx="625478" cy="650873"/>
            </a:xfrm>
            <a:custGeom>
              <a:avLst/>
              <a:gdLst>
                <a:gd name="connsiteX0" fmla="*/ 0 w 1080004"/>
                <a:gd name="connsiteY0" fmla="*/ 539999 h 1079998"/>
                <a:gd name="connsiteX1" fmla="*/ 540002 w 1080004"/>
                <a:gd name="connsiteY1" fmla="*/ 0 h 1079998"/>
                <a:gd name="connsiteX2" fmla="*/ 1080004 w 1080004"/>
                <a:gd name="connsiteY2" fmla="*/ 539999 h 1079998"/>
                <a:gd name="connsiteX3" fmla="*/ 540002 w 1080004"/>
                <a:gd name="connsiteY3" fmla="*/ 1079998 h 1079998"/>
                <a:gd name="connsiteX4" fmla="*/ 0 w 1080004"/>
                <a:gd name="connsiteY4" fmla="*/ 539999 h 10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4" h="1079998">
                  <a:moveTo>
                    <a:pt x="0" y="539999"/>
                  </a:moveTo>
                  <a:cubicBezTo>
                    <a:pt x="0" y="241766"/>
                    <a:pt x="241767" y="0"/>
                    <a:pt x="540002" y="0"/>
                  </a:cubicBezTo>
                  <a:cubicBezTo>
                    <a:pt x="838237" y="0"/>
                    <a:pt x="1080004" y="241766"/>
                    <a:pt x="1080004" y="539999"/>
                  </a:cubicBezTo>
                  <a:cubicBezTo>
                    <a:pt x="1080004" y="838232"/>
                    <a:pt x="838237" y="1079998"/>
                    <a:pt x="540002" y="1079998"/>
                  </a:cubicBezTo>
                  <a:cubicBezTo>
                    <a:pt x="241767" y="1079998"/>
                    <a:pt x="0" y="838232"/>
                    <a:pt x="0" y="539999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36000" tIns="36000" rIns="36000" bIns="36000" anchor="ctr"/>
            <a:lstStyle/>
            <a:p>
              <a:pPr algn="ctr" latinLnBrk="0"/>
              <a:endParaRPr lang="ko-KR" altLang="en-US" sz="12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5" name="자유형 74"/>
            <p:cNvSpPr/>
            <p:nvPr/>
          </p:nvSpPr>
          <p:spPr>
            <a:xfrm>
              <a:off x="4577381" y="4614336"/>
              <a:ext cx="625478" cy="650873"/>
            </a:xfrm>
            <a:custGeom>
              <a:avLst/>
              <a:gdLst>
                <a:gd name="connsiteX0" fmla="*/ 0 w 1080004"/>
                <a:gd name="connsiteY0" fmla="*/ 539999 h 1079998"/>
                <a:gd name="connsiteX1" fmla="*/ 540002 w 1080004"/>
                <a:gd name="connsiteY1" fmla="*/ 0 h 1079998"/>
                <a:gd name="connsiteX2" fmla="*/ 1080004 w 1080004"/>
                <a:gd name="connsiteY2" fmla="*/ 539999 h 1079998"/>
                <a:gd name="connsiteX3" fmla="*/ 540002 w 1080004"/>
                <a:gd name="connsiteY3" fmla="*/ 1079998 h 1079998"/>
                <a:gd name="connsiteX4" fmla="*/ 0 w 1080004"/>
                <a:gd name="connsiteY4" fmla="*/ 539999 h 10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4" h="1079998">
                  <a:moveTo>
                    <a:pt x="0" y="539999"/>
                  </a:moveTo>
                  <a:cubicBezTo>
                    <a:pt x="0" y="241766"/>
                    <a:pt x="241767" y="0"/>
                    <a:pt x="540002" y="0"/>
                  </a:cubicBezTo>
                  <a:cubicBezTo>
                    <a:pt x="838237" y="0"/>
                    <a:pt x="1080004" y="241766"/>
                    <a:pt x="1080004" y="539999"/>
                  </a:cubicBezTo>
                  <a:cubicBezTo>
                    <a:pt x="1080004" y="838232"/>
                    <a:pt x="838237" y="1079998"/>
                    <a:pt x="540002" y="1079998"/>
                  </a:cubicBezTo>
                  <a:cubicBezTo>
                    <a:pt x="241767" y="1079998"/>
                    <a:pt x="0" y="838232"/>
                    <a:pt x="0" y="539999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36000" tIns="36000" rIns="36000" bIns="36000" anchor="ctr"/>
            <a:lstStyle/>
            <a:p>
              <a:pPr algn="ctr" latinLnBrk="0"/>
              <a:endParaRPr lang="ko-KR" altLang="en-US" sz="12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0" name="자유형 69"/>
            <p:cNvSpPr/>
            <p:nvPr/>
          </p:nvSpPr>
          <p:spPr>
            <a:xfrm>
              <a:off x="5282043" y="4614336"/>
              <a:ext cx="625478" cy="650873"/>
            </a:xfrm>
            <a:custGeom>
              <a:avLst/>
              <a:gdLst>
                <a:gd name="connsiteX0" fmla="*/ 0 w 1080004"/>
                <a:gd name="connsiteY0" fmla="*/ 539999 h 1079998"/>
                <a:gd name="connsiteX1" fmla="*/ 540002 w 1080004"/>
                <a:gd name="connsiteY1" fmla="*/ 0 h 1079998"/>
                <a:gd name="connsiteX2" fmla="*/ 1080004 w 1080004"/>
                <a:gd name="connsiteY2" fmla="*/ 539999 h 1079998"/>
                <a:gd name="connsiteX3" fmla="*/ 540002 w 1080004"/>
                <a:gd name="connsiteY3" fmla="*/ 1079998 h 1079998"/>
                <a:gd name="connsiteX4" fmla="*/ 0 w 1080004"/>
                <a:gd name="connsiteY4" fmla="*/ 539999 h 10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4" h="1079998">
                  <a:moveTo>
                    <a:pt x="0" y="539999"/>
                  </a:moveTo>
                  <a:cubicBezTo>
                    <a:pt x="0" y="241766"/>
                    <a:pt x="241767" y="0"/>
                    <a:pt x="540002" y="0"/>
                  </a:cubicBezTo>
                  <a:cubicBezTo>
                    <a:pt x="838237" y="0"/>
                    <a:pt x="1080004" y="241766"/>
                    <a:pt x="1080004" y="539999"/>
                  </a:cubicBezTo>
                  <a:cubicBezTo>
                    <a:pt x="1080004" y="838232"/>
                    <a:pt x="838237" y="1079998"/>
                    <a:pt x="540002" y="1079998"/>
                  </a:cubicBezTo>
                  <a:cubicBezTo>
                    <a:pt x="241767" y="1079998"/>
                    <a:pt x="0" y="838232"/>
                    <a:pt x="0" y="539999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36000" tIns="36000" rIns="36000" bIns="36000" anchor="ctr"/>
            <a:lstStyle/>
            <a:p>
              <a:pPr algn="ctr" latinLnBrk="0"/>
              <a:endParaRPr lang="ko-KR" altLang="en-US" sz="12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1" name="자유형 70"/>
            <p:cNvSpPr/>
            <p:nvPr/>
          </p:nvSpPr>
          <p:spPr>
            <a:xfrm>
              <a:off x="5979695" y="4614336"/>
              <a:ext cx="625478" cy="650873"/>
            </a:xfrm>
            <a:custGeom>
              <a:avLst/>
              <a:gdLst>
                <a:gd name="connsiteX0" fmla="*/ 0 w 1080004"/>
                <a:gd name="connsiteY0" fmla="*/ 539999 h 1079998"/>
                <a:gd name="connsiteX1" fmla="*/ 540002 w 1080004"/>
                <a:gd name="connsiteY1" fmla="*/ 0 h 1079998"/>
                <a:gd name="connsiteX2" fmla="*/ 1080004 w 1080004"/>
                <a:gd name="connsiteY2" fmla="*/ 539999 h 1079998"/>
                <a:gd name="connsiteX3" fmla="*/ 540002 w 1080004"/>
                <a:gd name="connsiteY3" fmla="*/ 1079998 h 1079998"/>
                <a:gd name="connsiteX4" fmla="*/ 0 w 1080004"/>
                <a:gd name="connsiteY4" fmla="*/ 539999 h 10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4" h="1079998">
                  <a:moveTo>
                    <a:pt x="0" y="539999"/>
                  </a:moveTo>
                  <a:cubicBezTo>
                    <a:pt x="0" y="241766"/>
                    <a:pt x="241767" y="0"/>
                    <a:pt x="540002" y="0"/>
                  </a:cubicBezTo>
                  <a:cubicBezTo>
                    <a:pt x="838237" y="0"/>
                    <a:pt x="1080004" y="241766"/>
                    <a:pt x="1080004" y="539999"/>
                  </a:cubicBezTo>
                  <a:cubicBezTo>
                    <a:pt x="1080004" y="838232"/>
                    <a:pt x="838237" y="1079998"/>
                    <a:pt x="540002" y="1079998"/>
                  </a:cubicBezTo>
                  <a:cubicBezTo>
                    <a:pt x="241767" y="1079998"/>
                    <a:pt x="0" y="838232"/>
                    <a:pt x="0" y="539999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36000" tIns="36000" rIns="36000" bIns="36000" anchor="ctr"/>
            <a:lstStyle/>
            <a:p>
              <a:pPr algn="ctr" latinLnBrk="0"/>
              <a:endParaRPr lang="ko-KR" altLang="en-US" sz="12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72" name="자유형 71"/>
            <p:cNvSpPr/>
            <p:nvPr/>
          </p:nvSpPr>
          <p:spPr>
            <a:xfrm>
              <a:off x="6656902" y="4614336"/>
              <a:ext cx="625478" cy="650873"/>
            </a:xfrm>
            <a:custGeom>
              <a:avLst/>
              <a:gdLst>
                <a:gd name="connsiteX0" fmla="*/ 0 w 1080004"/>
                <a:gd name="connsiteY0" fmla="*/ 539999 h 1079998"/>
                <a:gd name="connsiteX1" fmla="*/ 540002 w 1080004"/>
                <a:gd name="connsiteY1" fmla="*/ 0 h 1079998"/>
                <a:gd name="connsiteX2" fmla="*/ 1080004 w 1080004"/>
                <a:gd name="connsiteY2" fmla="*/ 539999 h 1079998"/>
                <a:gd name="connsiteX3" fmla="*/ 540002 w 1080004"/>
                <a:gd name="connsiteY3" fmla="*/ 1079998 h 1079998"/>
                <a:gd name="connsiteX4" fmla="*/ 0 w 1080004"/>
                <a:gd name="connsiteY4" fmla="*/ 539999 h 10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4" h="1079998">
                  <a:moveTo>
                    <a:pt x="0" y="539999"/>
                  </a:moveTo>
                  <a:cubicBezTo>
                    <a:pt x="0" y="241766"/>
                    <a:pt x="241767" y="0"/>
                    <a:pt x="540002" y="0"/>
                  </a:cubicBezTo>
                  <a:cubicBezTo>
                    <a:pt x="838237" y="0"/>
                    <a:pt x="1080004" y="241766"/>
                    <a:pt x="1080004" y="539999"/>
                  </a:cubicBezTo>
                  <a:cubicBezTo>
                    <a:pt x="1080004" y="838232"/>
                    <a:pt x="838237" y="1079998"/>
                    <a:pt x="540002" y="1079998"/>
                  </a:cubicBezTo>
                  <a:cubicBezTo>
                    <a:pt x="241767" y="1079998"/>
                    <a:pt x="0" y="838232"/>
                    <a:pt x="0" y="539999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36000" tIns="36000" rIns="36000" bIns="36000" anchor="ctr"/>
            <a:lstStyle/>
            <a:p>
              <a:pPr algn="ctr" latinLnBrk="0"/>
              <a:endParaRPr lang="ko-KR" altLang="en-US" sz="12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67" name="자유형 66"/>
            <p:cNvSpPr/>
            <p:nvPr/>
          </p:nvSpPr>
          <p:spPr>
            <a:xfrm>
              <a:off x="7361565" y="4614336"/>
              <a:ext cx="625478" cy="650873"/>
            </a:xfrm>
            <a:custGeom>
              <a:avLst/>
              <a:gdLst>
                <a:gd name="connsiteX0" fmla="*/ 0 w 1080004"/>
                <a:gd name="connsiteY0" fmla="*/ 539999 h 1079998"/>
                <a:gd name="connsiteX1" fmla="*/ 540002 w 1080004"/>
                <a:gd name="connsiteY1" fmla="*/ 0 h 1079998"/>
                <a:gd name="connsiteX2" fmla="*/ 1080004 w 1080004"/>
                <a:gd name="connsiteY2" fmla="*/ 539999 h 1079998"/>
                <a:gd name="connsiteX3" fmla="*/ 540002 w 1080004"/>
                <a:gd name="connsiteY3" fmla="*/ 1079998 h 1079998"/>
                <a:gd name="connsiteX4" fmla="*/ 0 w 1080004"/>
                <a:gd name="connsiteY4" fmla="*/ 539999 h 10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4" h="1079998">
                  <a:moveTo>
                    <a:pt x="0" y="539999"/>
                  </a:moveTo>
                  <a:cubicBezTo>
                    <a:pt x="0" y="241766"/>
                    <a:pt x="241767" y="0"/>
                    <a:pt x="540002" y="0"/>
                  </a:cubicBezTo>
                  <a:cubicBezTo>
                    <a:pt x="838237" y="0"/>
                    <a:pt x="1080004" y="241766"/>
                    <a:pt x="1080004" y="539999"/>
                  </a:cubicBezTo>
                  <a:cubicBezTo>
                    <a:pt x="1080004" y="838232"/>
                    <a:pt x="838237" y="1079998"/>
                    <a:pt x="540002" y="1079998"/>
                  </a:cubicBezTo>
                  <a:cubicBezTo>
                    <a:pt x="241767" y="1079998"/>
                    <a:pt x="0" y="838232"/>
                    <a:pt x="0" y="539999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36000" tIns="36000" rIns="36000" bIns="36000" anchor="ctr"/>
            <a:lstStyle/>
            <a:p>
              <a:pPr algn="ctr" latinLnBrk="0"/>
              <a:endParaRPr lang="ko-KR" altLang="en-US" sz="12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1904606" y="4784728"/>
              <a:ext cx="466794" cy="388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대학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인식</a:t>
              </a: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2577200" y="4784728"/>
              <a:ext cx="466794" cy="392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대학</a:t>
              </a:r>
              <a:endParaRPr lang="en-US" altLang="ko-KR" sz="1101" b="1" dirty="0" smtClean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명성</a:t>
              </a:r>
              <a:endParaRPr lang="ko-KR" altLang="en-US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3211330" y="4784728"/>
              <a:ext cx="607859" cy="392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전반적</a:t>
              </a:r>
              <a:endParaRPr lang="en-US" altLang="ko-KR" sz="1101" b="1" dirty="0" smtClean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만족도</a:t>
              </a:r>
              <a:endParaRPr lang="ko-KR" altLang="en-US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3900681" y="4689142"/>
              <a:ext cx="607860" cy="5696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학생</a:t>
              </a:r>
              <a:endParaRPr lang="en-US" altLang="ko-KR" sz="1101" b="1" dirty="0" smtClean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지원</a:t>
              </a:r>
              <a:endParaRPr lang="en-US" altLang="ko-KR" sz="1101" b="1" dirty="0" smtClean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서비스</a:t>
              </a:r>
              <a:endParaRPr lang="ko-KR" altLang="en-US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4515657" y="4784728"/>
              <a:ext cx="748923" cy="388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비교과</a:t>
              </a:r>
              <a:endParaRPr lang="en-US" altLang="ko-KR" sz="1101" b="1" dirty="0" smtClean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프로그램</a:t>
              </a:r>
              <a:endParaRPr lang="ko-KR" altLang="en-US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5290851" y="4695561"/>
              <a:ext cx="607860" cy="5696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대학</a:t>
              </a:r>
              <a:endParaRPr lang="en-US" altLang="ko-KR" sz="1101" b="1" dirty="0" smtClean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교육</a:t>
              </a:r>
              <a:endParaRPr lang="en-US" altLang="ko-KR" sz="1101" b="1" dirty="0" smtClean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활용성</a:t>
              </a:r>
              <a:endParaRPr lang="ko-KR" altLang="en-US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6058851" y="4784728"/>
              <a:ext cx="466794" cy="39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취업</a:t>
              </a:r>
              <a:endParaRPr lang="en-US" altLang="ko-KR" sz="1101" b="1" dirty="0" smtClean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지원</a:t>
              </a:r>
              <a:endParaRPr lang="ko-KR" altLang="en-US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6736244" y="4784728"/>
              <a:ext cx="466794" cy="392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창업</a:t>
              </a:r>
              <a:endParaRPr lang="en-US" altLang="ko-KR" sz="1101" b="1" dirty="0" smtClean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지원</a:t>
              </a:r>
              <a:endParaRPr lang="ko-KR" altLang="en-US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7440906" y="4784728"/>
              <a:ext cx="466794" cy="392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진학</a:t>
              </a:r>
              <a:endParaRPr lang="en-US" altLang="ko-KR" sz="1101" b="1" dirty="0" smtClean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지원</a:t>
              </a:r>
              <a:endParaRPr lang="ko-KR" altLang="en-US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" name="자유형 30"/>
            <p:cNvSpPr/>
            <p:nvPr/>
          </p:nvSpPr>
          <p:spPr>
            <a:xfrm>
              <a:off x="1137997" y="4614336"/>
              <a:ext cx="625478" cy="650873"/>
            </a:xfrm>
            <a:custGeom>
              <a:avLst/>
              <a:gdLst>
                <a:gd name="connsiteX0" fmla="*/ 0 w 1080004"/>
                <a:gd name="connsiteY0" fmla="*/ 539999 h 1079998"/>
                <a:gd name="connsiteX1" fmla="*/ 540002 w 1080004"/>
                <a:gd name="connsiteY1" fmla="*/ 0 h 1079998"/>
                <a:gd name="connsiteX2" fmla="*/ 1080004 w 1080004"/>
                <a:gd name="connsiteY2" fmla="*/ 539999 h 1079998"/>
                <a:gd name="connsiteX3" fmla="*/ 540002 w 1080004"/>
                <a:gd name="connsiteY3" fmla="*/ 1079998 h 1079998"/>
                <a:gd name="connsiteX4" fmla="*/ 0 w 1080004"/>
                <a:gd name="connsiteY4" fmla="*/ 539999 h 10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4" h="1079998">
                  <a:moveTo>
                    <a:pt x="0" y="539999"/>
                  </a:moveTo>
                  <a:cubicBezTo>
                    <a:pt x="0" y="241766"/>
                    <a:pt x="241767" y="0"/>
                    <a:pt x="540002" y="0"/>
                  </a:cubicBezTo>
                  <a:cubicBezTo>
                    <a:pt x="838237" y="0"/>
                    <a:pt x="1080004" y="241766"/>
                    <a:pt x="1080004" y="539999"/>
                  </a:cubicBezTo>
                  <a:cubicBezTo>
                    <a:pt x="1080004" y="838232"/>
                    <a:pt x="838237" y="1079998"/>
                    <a:pt x="540002" y="1079998"/>
                  </a:cubicBezTo>
                  <a:cubicBezTo>
                    <a:pt x="241767" y="1079998"/>
                    <a:pt x="0" y="838232"/>
                    <a:pt x="0" y="539999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36000" tIns="36000" rIns="36000" bIns="36000" anchor="ctr"/>
            <a:lstStyle/>
            <a:p>
              <a:pPr algn="ctr" latinLnBrk="0"/>
              <a:endParaRPr lang="ko-KR" altLang="en-US" sz="12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221951" y="4784728"/>
              <a:ext cx="466794" cy="3887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대학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혁신</a:t>
              </a:r>
              <a:endParaRPr lang="ko-KR" altLang="en-US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00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수행 절차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-</a:t>
            </a:r>
            <a:fld id="{D1E91C36-28B7-495F-BC82-F90B359F408A}" type="slidenum">
              <a:rPr lang="ko-KR" altLang="en-US" smtClean="0"/>
              <a:pPr/>
              <a:t>5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523875" y="1880872"/>
            <a:ext cx="8856000" cy="39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80">
                <a:schemeClr val="accent1">
                  <a:lumMod val="75000"/>
                </a:schemeClr>
              </a:gs>
              <a:gs pos="90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atin typeface="+mn-ea"/>
              </a:rPr>
              <a:t>졸업생 </a:t>
            </a:r>
            <a:r>
              <a:rPr lang="ko-KR" altLang="en-US" sz="1400" b="1" dirty="0">
                <a:latin typeface="+mn-ea"/>
              </a:rPr>
              <a:t>만족도 조사 수행 구조</a:t>
            </a: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4" name="텍스트 개체 틀 2"/>
          <p:cNvSpPr txBox="1">
            <a:spLocks/>
          </p:cNvSpPr>
          <p:nvPr/>
        </p:nvSpPr>
        <p:spPr>
          <a:xfrm>
            <a:off x="522347" y="760991"/>
            <a:ext cx="8859777" cy="1011825"/>
          </a:xfrm>
          <a:prstGeom prst="roundRect">
            <a:avLst>
              <a:gd name="adj" fmla="val 71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ko-KR" altLang="en-US" sz="1400" b="1" dirty="0" smtClean="0">
                <a:latin typeface="+mn-ea"/>
                <a:cs typeface="Times New Roman" pitchFamily="18" charset="0"/>
              </a:rPr>
              <a:t>문항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개발 후 설문 조사 및 분석을 실시하여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영역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, </a:t>
            </a:r>
            <a:r>
              <a:rPr lang="ko-KR" altLang="en-US" sz="1400" b="1" dirty="0" err="1">
                <a:latin typeface="+mn-ea"/>
                <a:cs typeface="Times New Roman" pitchFamily="18" charset="0"/>
              </a:rPr>
              <a:t>요인별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 교육 수요자 만족도 결과 도출 및 환류</a:t>
            </a:r>
          </a:p>
        </p:txBody>
      </p:sp>
      <p:sp>
        <p:nvSpPr>
          <p:cNvPr id="23" name="AutoShape 69"/>
          <p:cNvSpPr>
            <a:spLocks noChangeArrowheads="1"/>
          </p:cNvSpPr>
          <p:nvPr/>
        </p:nvSpPr>
        <p:spPr bwMode="auto">
          <a:xfrm>
            <a:off x="768194" y="3460816"/>
            <a:ext cx="1940110" cy="570275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fontAlgn="ctr" latinLnBrk="0">
              <a:spcBef>
                <a:spcPct val="50000"/>
              </a:spcBef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체계 및 설문 문항 설계</a:t>
            </a:r>
            <a:endParaRPr lang="en-US" altLang="ko-KR" sz="1200" b="1" dirty="0">
              <a:solidFill>
                <a:prstClr val="black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 Box 59"/>
          <p:cNvSpPr txBox="1">
            <a:spLocks noChangeArrowheads="1"/>
          </p:cNvSpPr>
          <p:nvPr/>
        </p:nvSpPr>
        <p:spPr bwMode="auto">
          <a:xfrm>
            <a:off x="668525" y="4039814"/>
            <a:ext cx="1940110" cy="1687495"/>
          </a:xfrm>
          <a:prstGeom prst="rect">
            <a:avLst/>
          </a:prstGeom>
          <a:noFill/>
          <a:ln>
            <a:noFill/>
          </a:ln>
        </p:spPr>
        <p:txBody>
          <a:bodyPr wrap="square" lIns="36000" tIns="108000" rIns="36000" bIns="36000" anchor="t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교육 수요자 만족도 목적 및 목표 설정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문헌 조사 및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타 대학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사례와 회의를 통하여 영역 설계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영역에 적합한 문항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설계</a:t>
            </a:r>
            <a:endParaRPr lang="en-US" altLang="ko-KR" sz="10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defTabSz="914362" latinLnBrk="0">
              <a:lnSpc>
                <a:spcPct val="150000"/>
              </a:lnSpc>
              <a:defRPr/>
            </a:pPr>
            <a:r>
              <a: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-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문항의 </a:t>
            </a:r>
            <a:r>
              <a:rPr lang="ko-KR" altLang="en-US" sz="10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타당화를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위하여</a:t>
            </a:r>
            <a:endParaRPr lang="en-US" altLang="ko-KR" sz="10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defTabSz="914362" latinLnBrk="0">
              <a:lnSpc>
                <a:spcPct val="150000"/>
              </a:lnSpc>
              <a:defRPr/>
            </a:pPr>
            <a:r>
              <a: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 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외부 전문가 활용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데이터 코딩 및 통계 분석 설계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2859884" y="3452952"/>
            <a:ext cx="1977605" cy="1120674"/>
            <a:chOff x="3325208" y="3440966"/>
            <a:chExt cx="3317783" cy="1120674"/>
          </a:xfrm>
        </p:grpSpPr>
        <p:sp>
          <p:nvSpPr>
            <p:cNvPr id="28" name="AutoShape 69"/>
            <p:cNvSpPr>
              <a:spLocks noChangeArrowheads="1"/>
            </p:cNvSpPr>
            <p:nvPr/>
          </p:nvSpPr>
          <p:spPr bwMode="auto">
            <a:xfrm>
              <a:off x="3402991" y="3440966"/>
              <a:ext cx="3240000" cy="571994"/>
            </a:xfrm>
            <a:prstGeom prst="roundRect">
              <a:avLst/>
            </a:prstGeom>
            <a:solidFill>
              <a:srgbClr val="D6D5EF"/>
            </a:soli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2" fontAlgn="ctr" latinLnBrk="0">
                <a:spcBef>
                  <a:spcPct val="50000"/>
                </a:spcBef>
                <a:defRPr/>
              </a:pPr>
              <a:r>
                <a:rPr lang="ko-KR" altLang="en-US" sz="1200" b="1" dirty="0">
                  <a:solidFill>
                    <a:prstClr val="black"/>
                  </a:solidFill>
                  <a:latin typeface="맑은 고딕" pitchFamily="50" charset="-127"/>
                  <a:ea typeface="맑은 고딕" panose="020B0503020000020004" pitchFamily="50" charset="-127"/>
                </a:rPr>
                <a:t>설문 조사 및 분석 실시</a:t>
              </a:r>
              <a:endParaRPr lang="en-US" altLang="ko-KR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Text Box 59"/>
            <p:cNvSpPr txBox="1">
              <a:spLocks noChangeArrowheads="1"/>
            </p:cNvSpPr>
            <p:nvPr/>
          </p:nvSpPr>
          <p:spPr bwMode="auto">
            <a:xfrm>
              <a:off x="3325208" y="4077321"/>
              <a:ext cx="3240001" cy="484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108000" rIns="36000" bIns="36000" anchor="t" anchorCtr="0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59" indent="-93659" defTabSz="914362" latinLnBrk="0">
                <a:lnSpc>
                  <a:spcPct val="150000"/>
                </a:lnSpc>
                <a:buFontTx/>
                <a:buChar char="•"/>
                <a:defRPr/>
              </a:pPr>
              <a:r>
                <a:rPr lang="ko-KR" altLang="en-US" sz="10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설문지 </a:t>
              </a:r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유효성 검사</a:t>
              </a:r>
              <a:endPara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  <a:p>
              <a:pPr marL="93659" indent="-93659" defTabSz="914362" latinLnBrk="0">
                <a:lnSpc>
                  <a:spcPct val="150000"/>
                </a:lnSpc>
                <a:buFontTx/>
                <a:buChar char="•"/>
                <a:defRPr/>
              </a:pPr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설문조사 실시 및 자료 수집</a:t>
              </a:r>
              <a:endPara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  <a:p>
              <a:pPr marL="93659" indent="-93659" defTabSz="914362" latinLnBrk="0">
                <a:lnSpc>
                  <a:spcPct val="150000"/>
                </a:lnSpc>
                <a:buFontTx/>
                <a:buChar char="•"/>
                <a:defRPr/>
              </a:pPr>
              <a:r>
                <a:rPr lang="ko-KR" altLang="en-US" sz="10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설문분석</a:t>
              </a:r>
              <a:r>
                <a:rPr lang="ko-KR" altLang="en-US" sz="10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 실시</a:t>
              </a:r>
              <a:endPara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  <a:p>
              <a:pPr defTabSz="914362" latinLnBrk="0">
                <a:lnSpc>
                  <a:spcPct val="150000"/>
                </a:lnSpc>
                <a:defRPr/>
              </a:pPr>
              <a:r>
                <a:rPr lang="en-US" altLang="ko-KR" sz="10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 - </a:t>
              </a:r>
              <a:r>
                <a:rPr lang="ko-KR" altLang="en-US" sz="10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분석의 신뢰성을 위하여 </a:t>
              </a:r>
              <a:endParaRPr lang="en-US" altLang="ko-KR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  <a:p>
              <a:pPr defTabSz="914362" latinLnBrk="0">
                <a:lnSpc>
                  <a:spcPct val="150000"/>
                </a:lnSpc>
                <a:defRPr/>
              </a:pPr>
              <a:r>
                <a:rPr lang="en-US" altLang="ko-KR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 </a:t>
              </a:r>
              <a:r>
                <a:rPr lang="en-US" altLang="ko-KR" sz="10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  </a:t>
              </a:r>
              <a:r>
                <a:rPr lang="ko-KR" altLang="en-US" sz="10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외부 전문가가 분석</a:t>
              </a:r>
              <a:endPara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sp>
        <p:nvSpPr>
          <p:cNvPr id="30" name="AutoShape 69"/>
          <p:cNvSpPr>
            <a:spLocks noChangeArrowheads="1"/>
          </p:cNvSpPr>
          <p:nvPr/>
        </p:nvSpPr>
        <p:spPr bwMode="auto">
          <a:xfrm>
            <a:off x="5038030" y="3446676"/>
            <a:ext cx="1976433" cy="571994"/>
          </a:xfrm>
          <a:prstGeom prst="roundRect">
            <a:avLst/>
          </a:prstGeom>
          <a:solidFill>
            <a:srgbClr val="D1DCE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fontAlgn="ctr" latinLnBrk="0">
              <a:spcBef>
                <a:spcPct val="50000"/>
              </a:spcBef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결과 도출</a:t>
            </a:r>
          </a:p>
        </p:txBody>
      </p:sp>
      <p:sp>
        <p:nvSpPr>
          <p:cNvPr id="31" name="Text Box 59"/>
          <p:cNvSpPr txBox="1">
            <a:spLocks noChangeArrowheads="1"/>
          </p:cNvSpPr>
          <p:nvPr/>
        </p:nvSpPr>
        <p:spPr bwMode="auto">
          <a:xfrm>
            <a:off x="5044505" y="4127510"/>
            <a:ext cx="2160001" cy="138075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졸업생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만족도 확인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영역 및</a:t>
            </a:r>
            <a:r>
              <a: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000" dirty="0" err="1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요인별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 만족도 값 도출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문제점 및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개선 요인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도출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만족도 제고 방안 도출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보고서 작성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583065" y="2450713"/>
            <a:ext cx="8796811" cy="649549"/>
            <a:chOff x="557958" y="2368417"/>
            <a:chExt cx="8796811" cy="951006"/>
          </a:xfrm>
        </p:grpSpPr>
        <p:sp>
          <p:nvSpPr>
            <p:cNvPr id="33" name="자유형 32"/>
            <p:cNvSpPr/>
            <p:nvPr/>
          </p:nvSpPr>
          <p:spPr>
            <a:xfrm>
              <a:off x="557958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200" dirty="0"/>
                <a:t>Plan</a:t>
              </a:r>
              <a:endParaRPr lang="ko-KR" altLang="en-US" sz="3200" dirty="0"/>
            </a:p>
          </p:txBody>
        </p:sp>
        <p:sp>
          <p:nvSpPr>
            <p:cNvPr id="34" name="자유형 33"/>
            <p:cNvSpPr/>
            <p:nvPr/>
          </p:nvSpPr>
          <p:spPr>
            <a:xfrm>
              <a:off x="2697723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FF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200" dirty="0"/>
                <a:t>Do</a:t>
              </a:r>
              <a:endParaRPr lang="ko-KR" altLang="en-US" sz="3200" dirty="0"/>
            </a:p>
          </p:txBody>
        </p:sp>
        <p:sp>
          <p:nvSpPr>
            <p:cNvPr id="35" name="자유형 34"/>
            <p:cNvSpPr/>
            <p:nvPr/>
          </p:nvSpPr>
          <p:spPr>
            <a:xfrm>
              <a:off x="4837488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200" dirty="0"/>
                <a:t>Check</a:t>
              </a:r>
            </a:p>
          </p:txBody>
        </p:sp>
        <p:sp>
          <p:nvSpPr>
            <p:cNvPr id="36" name="자유형 35"/>
            <p:cNvSpPr/>
            <p:nvPr/>
          </p:nvSpPr>
          <p:spPr>
            <a:xfrm>
              <a:off x="6977253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200" dirty="0"/>
                <a:t>Act</a:t>
              </a:r>
            </a:p>
          </p:txBody>
        </p:sp>
      </p:grpSp>
      <p:sp>
        <p:nvSpPr>
          <p:cNvPr id="37" name="AutoShape 69"/>
          <p:cNvSpPr>
            <a:spLocks noChangeArrowheads="1"/>
          </p:cNvSpPr>
          <p:nvPr/>
        </p:nvSpPr>
        <p:spPr bwMode="auto">
          <a:xfrm>
            <a:off x="7207187" y="3445549"/>
            <a:ext cx="1976433" cy="571994"/>
          </a:xfrm>
          <a:prstGeom prst="roundRect">
            <a:avLst/>
          </a:prstGeom>
          <a:solidFill>
            <a:srgbClr val="B4DEEA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fontAlgn="ctr" latinLnBrk="0">
              <a:spcBef>
                <a:spcPct val="50000"/>
              </a:spcBef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결과 환류</a:t>
            </a:r>
          </a:p>
        </p:txBody>
      </p:sp>
      <p:sp>
        <p:nvSpPr>
          <p:cNvPr id="38" name="Text Box 59"/>
          <p:cNvSpPr txBox="1">
            <a:spLocks noChangeArrowheads="1"/>
          </p:cNvSpPr>
          <p:nvPr/>
        </p:nvSpPr>
        <p:spPr bwMode="auto">
          <a:xfrm>
            <a:off x="7194769" y="4121670"/>
            <a:ext cx="2160001" cy="16115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 err="1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교육수요자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 만족도 조사 위원회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회의에서 결과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공유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관련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부서에 결과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공유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위원 및 구성원의 의견 수렴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개선방안 이행 점검  실시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39" name="꺾인 연결선 38"/>
          <p:cNvCxnSpPr/>
          <p:nvPr/>
        </p:nvCxnSpPr>
        <p:spPr>
          <a:xfrm flipH="1">
            <a:off x="792134" y="3745954"/>
            <a:ext cx="8391486" cy="859"/>
          </a:xfrm>
          <a:prstGeom prst="bentConnector5">
            <a:avLst>
              <a:gd name="adj1" fmla="val -4048"/>
              <a:gd name="adj2" fmla="val 269829884"/>
              <a:gd name="adj3" fmla="val 102724"/>
            </a:avLst>
          </a:prstGeom>
          <a:ln w="38100" cmpd="sng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1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1492716" cy="369332"/>
          </a:xfrm>
        </p:spPr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4. </a:t>
            </a:r>
            <a:r>
              <a:rPr lang="ko-KR" altLang="en-US" dirty="0" smtClean="0">
                <a:latin typeface="+mj-ea"/>
                <a:ea typeface="+mj-ea"/>
              </a:rPr>
              <a:t>조사 설계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39734" y="5913331"/>
            <a:ext cx="5194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1000" kern="0" dirty="0">
              <a:solidFill>
                <a:srgbClr val="00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" name="직사각형 3"/>
          <p:cNvSpPr/>
          <p:nvPr/>
        </p:nvSpPr>
        <p:spPr bwMode="auto">
          <a:xfrm>
            <a:off x="1028565" y="1557216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대상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1028565" y="2408642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규모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1028565" y="3260067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기간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1028565" y="4111494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방법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1028565" y="4962920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분석 방법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이등변 삼각형 4"/>
          <p:cNvSpPr/>
          <p:nvPr/>
        </p:nvSpPr>
        <p:spPr bwMode="auto">
          <a:xfrm rot="5400000">
            <a:off x="2953233" y="1792364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이등변 삼각형 17"/>
          <p:cNvSpPr/>
          <p:nvPr/>
        </p:nvSpPr>
        <p:spPr bwMode="auto">
          <a:xfrm rot="5400000">
            <a:off x="2953233" y="2643868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이등변 삼각형 18"/>
          <p:cNvSpPr/>
          <p:nvPr/>
        </p:nvSpPr>
        <p:spPr bwMode="auto">
          <a:xfrm rot="5400000">
            <a:off x="2953233" y="3495467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이등변 삼각형 19"/>
          <p:cNvSpPr/>
          <p:nvPr/>
        </p:nvSpPr>
        <p:spPr bwMode="auto">
          <a:xfrm rot="5400000">
            <a:off x="2953233" y="4347066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이등변 삼각형 20"/>
          <p:cNvSpPr/>
          <p:nvPr/>
        </p:nvSpPr>
        <p:spPr bwMode="auto">
          <a:xfrm rot="5400000">
            <a:off x="2953233" y="5198146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3617687" y="1557215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latin typeface="+mn-ea"/>
              </a:rPr>
              <a:t>졸업생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3617687" y="2408716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latin typeface="+mn-ea"/>
              </a:rPr>
              <a:t>172</a:t>
            </a:r>
            <a:r>
              <a:rPr lang="ko-KR" altLang="en-US" sz="1400" b="1" dirty="0" smtClean="0">
                <a:latin typeface="+mn-ea"/>
              </a:rPr>
              <a:t>명</a:t>
            </a:r>
            <a:endParaRPr lang="en-US" altLang="ko-KR" sz="1400" b="1" dirty="0">
              <a:latin typeface="+mn-ea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3617687" y="3259894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latin typeface="맑은 고딕" pitchFamily="50" charset="-127"/>
              </a:rPr>
              <a:t>2022.</a:t>
            </a:r>
            <a:r>
              <a:rPr lang="ko-KR" altLang="en-US" sz="1400" b="1" dirty="0" smtClean="0">
                <a:latin typeface="맑은 고딕" pitchFamily="50" charset="-127"/>
              </a:rPr>
              <a:t> </a:t>
            </a:r>
            <a:r>
              <a:rPr lang="en-US" altLang="ko-KR" sz="1400" b="1" dirty="0">
                <a:latin typeface="맑은 고딕" pitchFamily="50" charset="-127"/>
              </a:rPr>
              <a:t>12.</a:t>
            </a:r>
            <a:r>
              <a:rPr lang="ko-KR" altLang="en-US" sz="1400" b="1" dirty="0">
                <a:latin typeface="맑은 고딕" pitchFamily="50" charset="-127"/>
              </a:rPr>
              <a:t> </a:t>
            </a:r>
            <a:r>
              <a:rPr lang="en-US" altLang="ko-KR" sz="1400" b="1" dirty="0" smtClean="0">
                <a:latin typeface="맑은 고딕" pitchFamily="50" charset="-127"/>
              </a:rPr>
              <a:t>05.</a:t>
            </a:r>
            <a:r>
              <a:rPr lang="ko-KR" altLang="en-US" sz="1400" b="1" dirty="0" smtClean="0">
                <a:latin typeface="맑은 고딕" pitchFamily="50" charset="-127"/>
              </a:rPr>
              <a:t> </a:t>
            </a:r>
            <a:r>
              <a:rPr lang="en-US" altLang="ko-KR" sz="1400" b="1" dirty="0">
                <a:latin typeface="맑은 고딕" pitchFamily="50" charset="-127"/>
              </a:rPr>
              <a:t>~ </a:t>
            </a:r>
            <a:r>
              <a:rPr lang="en-US" altLang="ko-KR" sz="1400" b="1" dirty="0" smtClean="0">
                <a:latin typeface="맑은 고딕" pitchFamily="50" charset="-127"/>
              </a:rPr>
              <a:t>2023. 2. </a:t>
            </a:r>
            <a:r>
              <a:rPr lang="en-US" altLang="ko-KR" sz="1400" b="1" dirty="0">
                <a:latin typeface="맑은 고딕" pitchFamily="50" charset="-127"/>
              </a:rPr>
              <a:t>28.</a:t>
            </a:r>
            <a:endParaRPr lang="ko-KR" altLang="en-US" sz="1400" b="1" dirty="0">
              <a:latin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3617687" y="4111569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맑은 고딕" pitchFamily="50" charset="-127"/>
              </a:rPr>
              <a:t>설문지를 활용한 온라인 및 오프라인 조사</a:t>
            </a:r>
          </a:p>
        </p:txBody>
      </p:sp>
      <p:sp>
        <p:nvSpPr>
          <p:cNvPr id="25" name="직사각형 24"/>
          <p:cNvSpPr/>
          <p:nvPr/>
        </p:nvSpPr>
        <p:spPr bwMode="auto">
          <a:xfrm>
            <a:off x="3617687" y="4962995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latin typeface="+mn-ea"/>
              </a:rPr>
              <a:t>SPSS</a:t>
            </a:r>
            <a:r>
              <a:rPr lang="ko-KR" altLang="en-US" sz="1400" b="1" dirty="0">
                <a:latin typeface="+mn-ea"/>
              </a:rPr>
              <a:t>와 </a:t>
            </a:r>
            <a:r>
              <a:rPr lang="en-US" altLang="ko-KR" sz="1400" b="1" dirty="0">
                <a:latin typeface="+mn-ea"/>
              </a:rPr>
              <a:t>Excel </a:t>
            </a:r>
            <a:r>
              <a:rPr lang="ko-KR" altLang="en-US" sz="1400" b="1" dirty="0" smtClean="0">
                <a:latin typeface="+mn-ea"/>
              </a:rPr>
              <a:t>활용하여</a:t>
            </a:r>
            <a:r>
              <a:rPr lang="en-US" altLang="ko-KR" sz="1400" b="1" dirty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빈도분석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en-US" altLang="ko-KR" sz="1400" b="1" dirty="0" smtClean="0">
                <a:latin typeface="+mn-ea"/>
              </a:rPr>
              <a:t>t</a:t>
            </a:r>
            <a:r>
              <a:rPr lang="ko-KR" altLang="en-US" sz="1400" b="1" dirty="0">
                <a:latin typeface="+mn-ea"/>
              </a:rPr>
              <a:t>검정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en-US" altLang="ko-KR" sz="1400" b="1" dirty="0" smtClean="0">
                <a:latin typeface="+mn-ea"/>
              </a:rPr>
              <a:t>SSA </a:t>
            </a:r>
            <a:r>
              <a:rPr lang="ko-KR" altLang="en-US" sz="1400" b="1" dirty="0" smtClean="0">
                <a:latin typeface="+mn-ea"/>
              </a:rPr>
              <a:t>분석 등</a:t>
            </a:r>
            <a:endParaRPr lang="ko-KR" alt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42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68524" y="179348"/>
            <a:ext cx="1465466" cy="369332"/>
          </a:xfr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 설계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7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6" name="왼쪽/오른쪽 화살표 15"/>
          <p:cNvSpPr/>
          <p:nvPr/>
        </p:nvSpPr>
        <p:spPr>
          <a:xfrm>
            <a:off x="920972" y="2792018"/>
            <a:ext cx="3924000" cy="540000"/>
          </a:xfrm>
          <a:prstGeom prst="leftRightArrow">
            <a:avLst/>
          </a:prstGeom>
          <a:gradFill flip="none" rotWithShape="1">
            <a:gsLst>
              <a:gs pos="0">
                <a:srgbClr val="C0504D"/>
              </a:gs>
              <a:gs pos="50000">
                <a:sysClr val="window" lastClr="FFFFFF"/>
              </a:gs>
              <a:gs pos="100000">
                <a:srgbClr val="4F81BD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왼쪽/오른쪽 화살표 16"/>
          <p:cNvSpPr/>
          <p:nvPr/>
        </p:nvSpPr>
        <p:spPr>
          <a:xfrm>
            <a:off x="920988" y="4713422"/>
            <a:ext cx="3924000" cy="540000"/>
          </a:xfrm>
          <a:prstGeom prst="leftRightArrow">
            <a:avLst/>
          </a:prstGeom>
          <a:gradFill flip="none" rotWithShape="1">
            <a:gsLst>
              <a:gs pos="0">
                <a:srgbClr val="C0504D"/>
              </a:gs>
              <a:gs pos="50000">
                <a:sysClr val="window" lastClr="FFFFFF"/>
              </a:gs>
              <a:gs pos="100000">
                <a:srgbClr val="4F81BD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아래쪽 화살표 17"/>
          <p:cNvSpPr/>
          <p:nvPr/>
        </p:nvSpPr>
        <p:spPr>
          <a:xfrm>
            <a:off x="1329877" y="3368093"/>
            <a:ext cx="169270" cy="1284713"/>
          </a:xfrm>
          <a:prstGeom prst="down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아래쪽 화살표 18"/>
          <p:cNvSpPr/>
          <p:nvPr/>
        </p:nvSpPr>
        <p:spPr>
          <a:xfrm>
            <a:off x="2072680" y="3368093"/>
            <a:ext cx="169270" cy="1284713"/>
          </a:xfrm>
          <a:prstGeom prst="down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아래쪽 화살표 19"/>
          <p:cNvSpPr/>
          <p:nvPr/>
        </p:nvSpPr>
        <p:spPr>
          <a:xfrm>
            <a:off x="2864768" y="3368093"/>
            <a:ext cx="169270" cy="1284713"/>
          </a:xfrm>
          <a:prstGeom prst="down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아래쪽 화살표 20"/>
          <p:cNvSpPr/>
          <p:nvPr/>
        </p:nvSpPr>
        <p:spPr>
          <a:xfrm>
            <a:off x="3620852" y="3368093"/>
            <a:ext cx="169270" cy="1284713"/>
          </a:xfrm>
          <a:prstGeom prst="down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아래쪽 화살표 21"/>
          <p:cNvSpPr/>
          <p:nvPr/>
        </p:nvSpPr>
        <p:spPr>
          <a:xfrm>
            <a:off x="4363673" y="3368093"/>
            <a:ext cx="169270" cy="1284713"/>
          </a:xfrm>
          <a:prstGeom prst="down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표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86064"/>
                  </p:ext>
                </p:extLst>
              </p:nvPr>
            </p:nvGraphicFramePr>
            <p:xfrm>
              <a:off x="524508" y="2096852"/>
              <a:ext cx="4320542" cy="3855134"/>
            </p:xfrm>
            <a:graphic>
              <a:graphicData uri="http://schemas.openxmlformats.org/drawingml/2006/table">
                <a:tbl>
                  <a:tblPr/>
                  <a:tblGrid>
                    <a:gridCol w="5081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43910">
                    <a:tc rowSpan="2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1" u="none" strike="noStrike" dirty="0">
                              <a:effectLst/>
                            </a:rPr>
                            <a:t>척도</a:t>
                          </a:r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굴림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부정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부정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u="none" strike="noStrike" dirty="0">
                              <a:effectLst/>
                            </a:rPr>
                            <a:t>보통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긍정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긍정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3910">
                    <a:tc vMerge="1">
                      <a:txBody>
                        <a:bodyPr/>
                        <a:lstStyle/>
                        <a:p>
                          <a:pPr algn="ctr" fontAlgn="ctr"/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1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2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3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4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5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79494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endParaRPr lang="en-US" altLang="ko-KR" sz="1000" b="1" kern="0" spc="-100" baseline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000" u="none" strike="noStrike" dirty="0">
                              <a:effectLst/>
                            </a:rPr>
                            <a:t>5</a:t>
                          </a:r>
                          <a:r>
                            <a:rPr lang="ko-KR" altLang="en-US" sz="1000" u="none" strike="noStrike" dirty="0">
                              <a:effectLst/>
                            </a:rPr>
                            <a:t>점 척도의 </a:t>
                          </a:r>
                          <a:r>
                            <a:rPr lang="en-US" altLang="ko-KR" sz="1000" u="none" strike="noStrike" dirty="0">
                              <a:effectLst/>
                            </a:rPr>
                            <a:t>100</a:t>
                          </a:r>
                          <a:r>
                            <a:rPr lang="ko-KR" altLang="en-US" sz="1000" u="none" strike="noStrike" dirty="0">
                              <a:effectLst/>
                            </a:rPr>
                            <a:t>점 척도 전환 방법</a:t>
                          </a:r>
                          <a:endParaRPr lang="en-US" altLang="ko-KR" sz="1000" u="none" strike="noStrike" dirty="0">
                            <a:effectLst/>
                          </a:endParaRPr>
                        </a:p>
                        <a:p>
                          <a:pPr algn="ctr" fontAlgn="ctr" latinLnBrk="0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000" i="1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000" kern="0" spc="-100" smtClean="0">
                                      <a:effectLst/>
                                      <a:latin typeface="Cambria Math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US" altLang="ko-KR" sz="1000" b="0" i="0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ko-KR" sz="1000" i="1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ko-KR" sz="1000" i="1" kern="0" spc="-10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000" kern="0" spc="-100" smtClean="0"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000" kern="0" spc="-100" smtClean="0"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en-US" altLang="ko-KR" sz="1000" i="1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00" b="0" i="0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000" kern="0" spc="-100" smtClean="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000" kern="0" spc="-100" smtClean="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000" kern="0" spc="-100" dirty="0" smtClean="0">
                              <a:effectLst/>
                            </a:rPr>
                            <a:t>: </a:t>
                          </a:r>
                          <a:r>
                            <a:rPr lang="ko-KR" altLang="en-US" sz="1000" kern="0" spc="-100" dirty="0" smtClean="0">
                              <a:effectLst/>
                            </a:rPr>
                            <a:t>문항별 만족도</a:t>
                          </a:r>
                          <a:r>
                            <a:rPr lang="en-US" altLang="ko-KR" sz="1000" kern="0" spc="-100" dirty="0" smtClean="0">
                              <a:effectLst/>
                            </a:rPr>
                            <a:t>)</a:t>
                          </a:r>
                          <a:endParaRPr lang="en-US" altLang="ko-KR" sz="1000" b="0" kern="0" spc="-100" baseline="0" dirty="0" smtClean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3910">
                    <a:tc rowSpan="2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000" b="1" u="none" strike="noStrike" dirty="0">
                              <a:effectLst/>
                            </a:rPr>
                            <a:t>100</a:t>
                          </a:r>
                          <a:r>
                            <a:rPr lang="ko-KR" altLang="en-US" sz="1000" b="1" u="none" strike="noStrike" dirty="0">
                              <a:effectLst/>
                            </a:rPr>
                            <a:t>점 만점 기준 환산</a:t>
                          </a:r>
                          <a:endParaRPr lang="ko-KR" alt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20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40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60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80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100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391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불만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불만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보통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만족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만족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표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86064"/>
                  </p:ext>
                </p:extLst>
              </p:nvPr>
            </p:nvGraphicFramePr>
            <p:xfrm>
              <a:off x="524508" y="2096852"/>
              <a:ext cx="4320542" cy="3855134"/>
            </p:xfrm>
            <a:graphic>
              <a:graphicData uri="http://schemas.openxmlformats.org/drawingml/2006/table">
                <a:tbl>
                  <a:tblPr/>
                  <a:tblGrid>
                    <a:gridCol w="5081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43910">
                    <a:tc rowSpan="2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1" u="none" strike="noStrike" dirty="0">
                              <a:effectLst/>
                            </a:rPr>
                            <a:t>척도</a:t>
                          </a:r>
                          <a:endParaRPr 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굴림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부정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부정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u="none" strike="noStrike" dirty="0">
                              <a:effectLst/>
                            </a:rPr>
                            <a:t>보통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긍정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긍정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3910">
                    <a:tc vMerge="1">
                      <a:txBody>
                        <a:bodyPr/>
                        <a:lstStyle/>
                        <a:p>
                          <a:pPr algn="ctr" fontAlgn="ctr"/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1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2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3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4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5</a:t>
                          </a:r>
                          <a:endParaRPr lang="ko-KR" altLang="en-US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79494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endParaRPr lang="en-US" altLang="ko-KR" sz="1000" b="1" kern="0" spc="-100" baseline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419" t="-101429" r="-319" b="-10190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3910">
                    <a:tc rowSpan="2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000" b="1" u="none" strike="noStrike" dirty="0">
                              <a:effectLst/>
                            </a:rPr>
                            <a:t>100</a:t>
                          </a:r>
                          <a:r>
                            <a:rPr lang="ko-KR" altLang="en-US" sz="1000" b="1" u="none" strike="noStrike" dirty="0">
                              <a:effectLst/>
                            </a:rPr>
                            <a:t>점 만점 기준 환산</a:t>
                          </a:r>
                          <a:endParaRPr lang="ko-KR" altLang="en-US" sz="10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20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40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60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80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100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391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불만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불만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보통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만족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만족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Group 1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3928707"/>
                  </p:ext>
                </p:extLst>
              </p:nvPr>
            </p:nvGraphicFramePr>
            <p:xfrm>
              <a:off x="5061013" y="2096852"/>
              <a:ext cx="4328292" cy="3855136"/>
            </p:xfrm>
            <a:graphic>
              <a:graphicData uri="http://schemas.openxmlformats.org/drawingml/2006/table">
                <a:tbl>
                  <a:tblPr/>
                  <a:tblGrid>
                    <a:gridCol w="43282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96782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8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졸업생 </a:t>
                          </a:r>
                          <a:r>
                            <a:rPr kumimoji="1" lang="ko-KR" altLang="en-US" sz="18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종합 만족도</a:t>
                          </a:r>
                          <a:endParaRPr kumimoji="1" lang="ko-KR" alt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2676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ko-KR" altLang="en-US" sz="18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종합</m:t>
                                </m:r>
                                <m:r>
                                  <a:rPr lang="ko-KR" altLang="en-US" sz="18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 </m:t>
                                </m:r>
                                <m:r>
                                  <a:rPr lang="ko-KR" altLang="en-US" sz="18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만족도</m:t>
                                </m:r>
                                <m:r>
                                  <a:rPr lang="en-US" altLang="ko-KR" sz="1800" b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𝑛</m:t>
                                    </m:r>
                                    <m:r>
                                      <a:rPr lang="en-US" altLang="ko-KR" sz="1800" b="0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=</m:t>
                                    </m:r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altLang="ko-KR" sz="1800" b="0" i="1" smtClean="0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altLang="ko-KR" sz="1800" b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altLang="ko-KR" sz="1800" b="0" dirty="0">
                            <a:latin typeface="+mn-ea"/>
                            <a:ea typeface="+mn-ea"/>
                          </a:endParaRPr>
                        </a:p>
                        <a:p>
                          <a:pPr algn="ctr" eaLnBrk="1" latinLnBrk="0" hangingPunct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  <m:r>
                                    <a:rPr lang="en-US" altLang="ko-KR" sz="1800" b="0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800" b="0" dirty="0">
                              <a:latin typeface="+mn-ea"/>
                              <a:ea typeface="+mn-ea"/>
                            </a:rPr>
                            <a:t>: </a:t>
                          </a:r>
                          <a:r>
                            <a:rPr lang="ko-KR" altLang="en-US" sz="1800" b="0" dirty="0" smtClean="0">
                              <a:latin typeface="+mn-ea"/>
                              <a:ea typeface="+mn-ea"/>
                            </a:rPr>
                            <a:t>문항의 </a:t>
                          </a:r>
                          <a:r>
                            <a:rPr lang="ko-KR" altLang="en-US" sz="1800" b="0" dirty="0">
                              <a:latin typeface="+mn-ea"/>
                              <a:ea typeface="+mn-ea"/>
                            </a:rPr>
                            <a:t>산술평균</a:t>
                          </a:r>
                          <a:endParaRPr lang="en-US" altLang="ko-KR" sz="1800" b="0" dirty="0"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678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174625" marR="0" lvl="0" indent="-174625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b="0" dirty="0">
                              <a:latin typeface="+mn-ea"/>
                              <a:ea typeface="+mn-ea"/>
                            </a:rPr>
                            <a:t>※ </a:t>
                          </a:r>
                          <a:r>
                            <a:rPr lang="ko-KR" altLang="en-US" sz="1000" b="0" dirty="0">
                              <a:latin typeface="+mn-ea"/>
                              <a:ea typeface="+mn-ea"/>
                            </a:rPr>
                            <a:t>추가 문항은 특정 부문에 대한 심층적 분석을 위한 문항으로 구성되며</a:t>
                          </a:r>
                          <a:r>
                            <a:rPr lang="en-US" altLang="ko-KR" sz="1000" b="0" dirty="0">
                              <a:latin typeface="+mn-ea"/>
                              <a:ea typeface="+mn-ea"/>
                            </a:rPr>
                            <a:t>, </a:t>
                          </a:r>
                          <a:r>
                            <a:rPr lang="ko-KR" altLang="en-US" sz="1000" b="0" dirty="0" smtClean="0">
                              <a:latin typeface="+mn-ea"/>
                              <a:ea typeface="+mn-ea"/>
                            </a:rPr>
                            <a:t>종합만족도에는 </a:t>
                          </a:r>
                          <a:r>
                            <a:rPr lang="ko-KR" altLang="en-US" sz="1000" b="0" dirty="0">
                              <a:latin typeface="+mn-ea"/>
                              <a:ea typeface="+mn-ea"/>
                            </a:rPr>
                            <a:t>반영되지 않음</a:t>
                          </a: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Group 1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3928707"/>
                  </p:ext>
                </p:extLst>
              </p:nvPr>
            </p:nvGraphicFramePr>
            <p:xfrm>
              <a:off x="5061013" y="2096852"/>
              <a:ext cx="4328292" cy="3855136"/>
            </p:xfrm>
            <a:graphic>
              <a:graphicData uri="http://schemas.openxmlformats.org/drawingml/2006/table">
                <a:tbl>
                  <a:tblPr/>
                  <a:tblGrid>
                    <a:gridCol w="43282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96782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8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졸업생 </a:t>
                          </a:r>
                          <a:r>
                            <a:rPr kumimoji="1" lang="ko-KR" altLang="en-US" sz="18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종합 만족도</a:t>
                          </a:r>
                          <a:endParaRPr kumimoji="1" lang="ko-KR" alt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267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5" t="-18083" r="-844" b="-206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678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174625" marR="0" lvl="0" indent="-174625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000" b="0" dirty="0">
                              <a:latin typeface="+mn-ea"/>
                              <a:ea typeface="+mn-ea"/>
                            </a:rPr>
                            <a:t>※ </a:t>
                          </a:r>
                          <a:r>
                            <a:rPr lang="ko-KR" altLang="en-US" sz="1000" b="0" dirty="0">
                              <a:latin typeface="+mn-ea"/>
                              <a:ea typeface="+mn-ea"/>
                            </a:rPr>
                            <a:t>추가 문항은 특정 부문에 대한 심층적 분석을 위한 문항으로 구성되며</a:t>
                          </a:r>
                          <a:r>
                            <a:rPr lang="en-US" altLang="ko-KR" sz="1000" b="0" dirty="0">
                              <a:latin typeface="+mn-ea"/>
                              <a:ea typeface="+mn-ea"/>
                            </a:rPr>
                            <a:t>, </a:t>
                          </a:r>
                          <a:r>
                            <a:rPr lang="ko-KR" altLang="en-US" sz="1000" b="0" dirty="0" smtClean="0">
                              <a:latin typeface="+mn-ea"/>
                              <a:ea typeface="+mn-ea"/>
                            </a:rPr>
                            <a:t>종합만족도에는 </a:t>
                          </a:r>
                          <a:r>
                            <a:rPr lang="ko-KR" altLang="en-US" sz="1000" b="0" dirty="0">
                              <a:latin typeface="+mn-ea"/>
                              <a:ea typeface="+mn-ea"/>
                            </a:rPr>
                            <a:t>반영되지 않음</a:t>
                          </a: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523875" y="1736812"/>
            <a:ext cx="432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 </a:t>
            </a:r>
            <a:r>
              <a:rPr lang="ko-KR" altLang="en-US" sz="1400" b="1" dirty="0" smtClean="0"/>
              <a:t>측정 척도 </a:t>
            </a:r>
            <a:r>
              <a:rPr lang="en-US" altLang="ko-KR" sz="1400" b="1" dirty="0" smtClean="0"/>
              <a:t>]</a:t>
            </a:r>
            <a:r>
              <a:rPr lang="ko-KR" altLang="en-US" sz="1400" b="1" dirty="0" smtClean="0"/>
              <a:t> </a:t>
            </a:r>
            <a:endParaRPr lang="ko-KR" alt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60317" y="1736812"/>
            <a:ext cx="4321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/>
              <a:t>[ </a:t>
            </a:r>
            <a:r>
              <a:rPr lang="ko-KR" altLang="en-US" sz="1400" b="1" dirty="0" smtClean="0"/>
              <a:t>만족도 산출 </a:t>
            </a:r>
            <a:r>
              <a:rPr lang="en-US" altLang="ko-KR" sz="1400" b="1" dirty="0" smtClean="0"/>
              <a:t>]</a:t>
            </a:r>
            <a:endParaRPr lang="ko-KR" altLang="en-US" sz="1400" b="1" dirty="0"/>
          </a:p>
        </p:txBody>
      </p:sp>
      <p:sp>
        <p:nvSpPr>
          <p:cNvPr id="29" name="텍스트 개체 틀 27"/>
          <p:cNvSpPr txBox="1">
            <a:spLocks/>
          </p:cNvSpPr>
          <p:nvPr/>
        </p:nvSpPr>
        <p:spPr>
          <a:xfrm>
            <a:off x="523875" y="763622"/>
            <a:ext cx="8858250" cy="901182"/>
          </a:xfrm>
          <a:prstGeom prst="roundRect">
            <a:avLst>
              <a:gd name="adj" fmla="val 71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buNone/>
            </a:pPr>
            <a:r>
              <a:rPr lang="ko-KR" altLang="en-US" sz="1400" b="1" dirty="0" smtClean="0">
                <a:latin typeface="+mn-ea"/>
                <a:cs typeface="Times New Roman" pitchFamily="18" charset="0"/>
              </a:rPr>
              <a:t>졸업생 만족도 조사는 </a:t>
            </a:r>
            <a:r>
              <a:rPr lang="ko-KR" altLang="en-US" sz="1400" b="1" dirty="0" err="1" smtClean="0">
                <a:latin typeface="+mn-ea"/>
                <a:cs typeface="Times New Roman" pitchFamily="18" charset="0"/>
              </a:rPr>
              <a:t>리커트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 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5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점 척도에 의해 이루어지며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,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조사 결과의 활용과 이해의 편의를 위해 총점 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100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점 기준으로 환산된 종합 만족도 값을 도출</a:t>
            </a:r>
            <a:endParaRPr lang="ko-KR" altLang="en-US" sz="14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668524" y="179348"/>
            <a:ext cx="1465466" cy="369332"/>
          </a:xfr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조사 설계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8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텍스트 개체 틀 6"/>
          <p:cNvSpPr txBox="1">
            <a:spLocks/>
          </p:cNvSpPr>
          <p:nvPr/>
        </p:nvSpPr>
        <p:spPr>
          <a:xfrm>
            <a:off x="595250" y="763622"/>
            <a:ext cx="8858250" cy="550154"/>
          </a:xfrm>
          <a:prstGeom prst="roundRect">
            <a:avLst>
              <a:gd name="adj" fmla="val 71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buNone/>
            </a:pPr>
            <a:r>
              <a:rPr lang="ko-KR" altLang="en-US" sz="1400" b="1" dirty="0">
                <a:latin typeface="+mn-ea"/>
                <a:cs typeface="Times New Roman" pitchFamily="18" charset="0"/>
              </a:rPr>
              <a:t>졸업생 만족도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설문은 총 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65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개 문항을 기본으로 하고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,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종합 만족도에 포함된 문항은 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43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개 </a:t>
            </a:r>
            <a:r>
              <a:rPr lang="ko-KR" altLang="en-US" sz="1400" b="1" dirty="0" err="1" smtClean="0">
                <a:latin typeface="+mn-ea"/>
                <a:cs typeface="Times New Roman" pitchFamily="18" charset="0"/>
              </a:rPr>
              <a:t>문항임</a:t>
            </a:r>
            <a:endParaRPr lang="ko-KR" altLang="en-US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12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56693"/>
              </p:ext>
            </p:extLst>
          </p:nvPr>
        </p:nvGraphicFramePr>
        <p:xfrm>
          <a:off x="635558" y="1781519"/>
          <a:ext cx="4245434" cy="435373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45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716252595"/>
                    </a:ext>
                  </a:extLst>
                </a:gridCol>
              </a:tblGrid>
              <a:tr h="370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요인</a:t>
                      </a: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문항 수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비고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18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대학혁신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대학혁신지원사업에서 추진하는 </a:t>
                      </a:r>
                      <a:r>
                        <a:rPr lang="ko-KR" altLang="en-US" sz="1100" b="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대학혁신과</a:t>
                      </a: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관련  문항</a:t>
                      </a:r>
                      <a:endParaRPr lang="en-US" altLang="ko-KR" sz="1100" b="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lang="en-US" altLang="ko-KR" sz="1100" b="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2022</a:t>
                      </a:r>
                      <a:r>
                        <a:rPr lang="ko-KR" altLang="en-US" sz="1100" b="0" kern="0" spc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학년도에 </a:t>
                      </a:r>
                      <a:r>
                        <a:rPr lang="ko-KR" altLang="en-US" sz="1100" b="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개발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1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인식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val="1412259933"/>
                  </a:ext>
                </a:extLst>
              </a:tr>
              <a:tr h="443185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대학 명성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185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전반적 만족도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2257201203"/>
                  </a:ext>
                </a:extLst>
              </a:tr>
              <a:tr h="443185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학생 지원 서비스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2979269693"/>
                  </a:ext>
                </a:extLst>
              </a:tr>
              <a:tr h="443185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비교과</a:t>
                      </a: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프로그램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개 문항은 프로그램 참여 유무를 묻는 문항</a:t>
                      </a: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3354906332"/>
                  </a:ext>
                </a:extLst>
              </a:tr>
              <a:tr h="443185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대학 교육 </a:t>
                      </a:r>
                      <a:r>
                        <a:rPr lang="ko-KR" altLang="en-US" sz="1100" b="1" kern="1200" baseline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활용성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3185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취업지원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개 문항은 프로그램 참여 유무를 묻는 문항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966035"/>
                  </a:ext>
                </a:extLst>
              </a:tr>
            </a:tbl>
          </a:graphicData>
        </a:graphic>
      </p:graphicFrame>
      <p:graphicFrame>
        <p:nvGraphicFramePr>
          <p:cNvPr id="13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033031"/>
              </p:ext>
            </p:extLst>
          </p:nvPr>
        </p:nvGraphicFramePr>
        <p:xfrm>
          <a:off x="5100586" y="1781519"/>
          <a:ext cx="4245434" cy="435373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8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6736">
                  <a:extLst>
                    <a:ext uri="{9D8B030D-6E8A-4147-A177-3AD203B41FA5}">
                      <a16:colId xmlns:a16="http://schemas.microsoft.com/office/drawing/2014/main" val="716252595"/>
                    </a:ext>
                  </a:extLst>
                </a:gridCol>
              </a:tblGrid>
              <a:tr h="411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요인</a:t>
                      </a: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문항 수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비고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152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창업지원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개 문항은 프로그램 참여 유무를 묻는 문항</a:t>
                      </a:r>
                    </a:p>
                  </a:txBody>
                  <a:tcPr marL="36000" marR="36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lang="ko-KR" altLang="en-US" sz="11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진학지원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개 문항은 프로그램 참여 유무를 묻는 문항</a:t>
                      </a:r>
                    </a:p>
                  </a:txBody>
                  <a:tcPr marL="36000" marR="36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val="1223889833"/>
                  </a:ext>
                </a:extLst>
              </a:tr>
              <a:tr h="563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lang="ko-KR" altLang="en-US" sz="11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선택형</a:t>
                      </a: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문항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ea"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extLst>
                  <a:ext uri="{0D108BD9-81ED-4DB2-BD59-A6C34878D82A}">
                    <a16:rowId xmlns:a16="http://schemas.microsoft.com/office/drawing/2014/main" val="3375584919"/>
                  </a:ext>
                </a:extLst>
              </a:tr>
              <a:tr h="563152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참여의사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종합 만족도 점수 산출에 포함되지 않는 문항</a:t>
                      </a:r>
                    </a:p>
                  </a:txBody>
                  <a:tcPr marL="36000" marR="36000" marT="18000" marB="18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152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인구통계학적 정보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개인정보 제공 동의 문항 포함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966035"/>
                  </a:ext>
                </a:extLst>
              </a:tr>
              <a:tr h="563152"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건의사항 및 의견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서술형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96269"/>
                  </a:ext>
                </a:extLst>
              </a:tr>
              <a:tr h="563152">
                <a:tc gridSpan="2"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1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총계</a:t>
                      </a:r>
                      <a:endParaRPr lang="ko-KR" altLang="en-US" sz="11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65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769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7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46009</TotalTime>
  <Words>2927</Words>
  <Application>Microsoft Office PowerPoint</Application>
  <PresentationFormat>A4 용지(210x297mm)</PresentationFormat>
  <Paragraphs>737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9" baseType="lpstr">
      <vt:lpstr>HY견고딕</vt:lpstr>
      <vt:lpstr>HY견명조</vt:lpstr>
      <vt:lpstr>굴림</vt:lpstr>
      <vt:lpstr>굴림체</vt:lpstr>
      <vt:lpstr>맑은 고딕</vt:lpstr>
      <vt:lpstr>Arial</vt:lpstr>
      <vt:lpstr>Cambria Math</vt:lpstr>
      <vt:lpstr>Times New Roman</vt:lpstr>
      <vt:lpstr>Wingdings</vt:lpstr>
      <vt:lpstr>Office 테마</vt:lpstr>
      <vt:lpstr>2022학년도 신한대학교 졸업생 만족도 조사</vt:lpstr>
      <vt:lpstr>PowerPoint 프레젠테이션</vt:lpstr>
      <vt:lpstr>PowerPoint 프레젠테이션</vt:lpstr>
      <vt:lpstr>1. 조사 배경 및 목적</vt:lpstr>
      <vt:lpstr>2. 측정 모형</vt:lpstr>
      <vt:lpstr>3. 수행 절차</vt:lpstr>
      <vt:lpstr>4. 조사 설계</vt:lpstr>
      <vt:lpstr>4. 조사 설계</vt:lpstr>
      <vt:lpstr>4. 조사 설계</vt:lpstr>
      <vt:lpstr>5. 응답자 현황</vt:lpstr>
      <vt:lpstr>PowerPoint 프레젠테이션</vt:lpstr>
      <vt:lpstr>1. 조사결과 총괄</vt:lpstr>
      <vt:lpstr>1. 조사결과 총괄</vt:lpstr>
      <vt:lpstr>1. 조사결과 총괄</vt:lpstr>
      <vt:lpstr>1. 조사결과 총괄</vt:lpstr>
      <vt:lpstr>1. 조사결과 총괄</vt:lpstr>
      <vt:lpstr>1. 조사결과 총괄</vt:lpstr>
      <vt:lpstr>2. 속성별 결과</vt:lpstr>
      <vt:lpstr>2. 속성별 결과</vt:lpstr>
      <vt:lpstr>2. 속성별 결과</vt:lpstr>
      <vt:lpstr>2. 속성별 결과</vt:lpstr>
      <vt:lpstr>2. 속성별 결과</vt:lpstr>
      <vt:lpstr>3. 부가조사</vt:lpstr>
      <vt:lpstr>3. 부가조사</vt:lpstr>
      <vt:lpstr>3. 부가조사</vt:lpstr>
      <vt:lpstr>3. 부가조사</vt:lpstr>
      <vt:lpstr>3. 부가조사</vt:lpstr>
      <vt:lpstr>3. 부가조사</vt:lpstr>
      <vt:lpstr>3. 부가조사</vt:lpstr>
      <vt:lpstr>3. 부가조사</vt:lpstr>
      <vt:lpstr>3. 부가조사</vt:lpstr>
      <vt:lpstr>3. 부가조사</vt:lpstr>
      <vt:lpstr>PowerPoint 프레젠테이션</vt:lpstr>
      <vt:lpstr>1. 교원 만족도</vt:lpstr>
      <vt:lpstr>PowerPoint 프레젠테이션</vt:lpstr>
      <vt:lpstr>1. 졸업생 설문지</vt:lpstr>
      <vt:lpstr>1. 졸업생 설문지</vt:lpstr>
      <vt:lpstr>1. 졸업생 설문지</vt:lpstr>
      <vt:lpstr>2022학년도 신한대학교 졸업생 만족도 조사</vt:lpstr>
    </vt:vector>
  </TitlesOfParts>
  <Company>CQI Consulting Co.,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CQI04</dc:creator>
  <cp:lastModifiedBy>user</cp:lastModifiedBy>
  <cp:revision>3368</cp:revision>
  <cp:lastPrinted>2016-01-20T04:44:39Z</cp:lastPrinted>
  <dcterms:created xsi:type="dcterms:W3CDTF">2011-02-11T06:59:05Z</dcterms:created>
  <dcterms:modified xsi:type="dcterms:W3CDTF">2023-03-06T04:06:58Z</dcterms:modified>
</cp:coreProperties>
</file>